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81" r:id="rId3"/>
    <p:sldId id="282" r:id="rId4"/>
    <p:sldId id="283" r:id="rId5"/>
    <p:sldId id="257" r:id="rId6"/>
    <p:sldId id="258" r:id="rId7"/>
    <p:sldId id="284" r:id="rId8"/>
    <p:sldId id="285" r:id="rId9"/>
    <p:sldId id="259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#WANG ZHE#" initials="#Z" lastIdx="1" clrIdx="0">
    <p:extLst>
      <p:ext uri="{19B8F6BF-5375-455C-9EA6-DF929625EA0E}">
        <p15:presenceInfo xmlns:p15="http://schemas.microsoft.com/office/powerpoint/2012/main" userId="#WANG ZHE#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77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10A40C-86BA-42CF-81C6-47017F10354A}" v="319" dt="2022-03-06T07:11:39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513" autoAdjust="0"/>
  </p:normalViewPr>
  <p:slideViewPr>
    <p:cSldViewPr snapToGrid="0">
      <p:cViewPr varScale="1">
        <p:scale>
          <a:sx n="104" d="100"/>
          <a:sy n="104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AFD317-CC0B-44FF-A66F-D43E1D24B0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B8BA0-0CEF-4382-8E4C-79028048BD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4CC7F-DF97-4F26-ADEF-F1A26EC9CEC9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D7B6B-F49D-4480-9535-EA8CA6013C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DA0D3-2039-49CB-AA8D-75DF904A59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4375B-4E39-435D-A02A-779954BD66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82483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9DAB4-407D-44ED-916B-9EB8408B722B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2E5A9-6DC7-4E22-9174-6B05EFD38A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28675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2E5A9-6DC7-4E22-9174-6B05EFD38A5A}" type="slidenum">
              <a:rPr lang="en-GB" smtClean="0"/>
              <a:t>2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13461EC-3D5D-4EF0-BED7-783352B175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711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2E5A9-6DC7-4E22-9174-6B05EFD38A5A}" type="slidenum">
              <a:rPr lang="en-GB" smtClean="0"/>
              <a:t>3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13461EC-3D5D-4EF0-BED7-783352B175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57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2E5A9-6DC7-4E22-9174-6B05EFD38A5A}" type="slidenum">
              <a:rPr lang="en-GB" smtClean="0"/>
              <a:t>4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13461EC-3D5D-4EF0-BED7-783352B175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90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2E5A9-6DC7-4E22-9174-6B05EFD38A5A}" type="slidenum">
              <a:rPr lang="en-GB" smtClean="0"/>
              <a:t>5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13461EC-3D5D-4EF0-BED7-783352B175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737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2E5A9-6DC7-4E22-9174-6B05EFD38A5A}" type="slidenum">
              <a:rPr lang="en-GB" smtClean="0"/>
              <a:t>6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13461EC-3D5D-4EF0-BED7-783352B175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994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2E5A9-6DC7-4E22-9174-6B05EFD38A5A}" type="slidenum">
              <a:rPr lang="en-GB" smtClean="0"/>
              <a:t>7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13461EC-3D5D-4EF0-BED7-783352B175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013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2E5A9-6DC7-4E22-9174-6B05EFD38A5A}" type="slidenum">
              <a:rPr lang="en-GB" smtClean="0"/>
              <a:t>8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13461EC-3D5D-4EF0-BED7-783352B175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309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2E5A9-6DC7-4E22-9174-6B05EFD38A5A}" type="slidenum">
              <a:rPr lang="en-GB" smtClean="0"/>
              <a:t>9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13461EC-3D5D-4EF0-BED7-783352B175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271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2E5A9-6DC7-4E22-9174-6B05EFD38A5A}" type="slidenum">
              <a:rPr lang="en-GB" smtClean="0"/>
              <a:t>10</a:t>
            </a:fld>
            <a:endParaRPr lang="en-GB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13461EC-3D5D-4EF0-BED7-783352B175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5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5427-D125-487F-86DE-CE8D7433A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90BBF-3039-40B2-8D5C-CD55A61BC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590CA-ADE9-41F7-8C79-3EC3906D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D4FE4-76DF-4B53-B35E-A0D639353BB1}" type="datetime1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83E9-4CDD-4042-917B-E0B96CCC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A2329-0AB7-485A-ADDA-A47F1B1C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41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3D15-6FFE-43B0-B8D1-A1EF2A5E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236AE-B641-48FB-8043-DDA106170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E308-976D-43D5-AAA9-BD30C55D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3A35-5844-4064-B231-F9E358AD41FC}" type="datetime1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3205-071E-43CD-8909-8F39438F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FB929-1F5B-4AA5-857E-DE4FC7D5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660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B7B0B0-EFEC-427F-AAC2-78D65CD541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40034-FFF6-4B04-AF4A-314DA54D0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A68C-F530-4C60-A054-15C226CD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9C895-887B-40E0-8158-9C371D584158}" type="datetime1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8F9FE-CE5D-4247-B67D-399A6AD5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C67A6-A864-4FE6-AC44-73E28C45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29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9B966-610E-4887-8397-46DCC754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B3406-70CB-4E8C-8BF4-C96100B5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463EC-BD58-469F-BE64-809C448C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DCD51-553E-4952-B332-BB8E6207DA39}" type="datetime1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E1715-71D1-4B14-B4DA-A241BE04A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448B4-9F98-4883-A646-42DC4718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225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E6DB-550F-4600-9CC1-995819879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8AB46-ECA1-44E1-94C3-E8089E8BC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70672-1982-42AA-8932-EB63053E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F6492-048F-48F7-9F09-0A21BC580034}" type="datetime1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44A89-4A05-43D9-B09F-390F9DC50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EC38E-0E12-4151-9DA2-328B9FC6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44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081B4-BBA1-4BEB-941D-5F1EE17E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38C7D-931F-44AF-BEE6-6B1A62225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E3EA4-712D-482B-8CF4-9EDB62D08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65476-DEBC-40C7-AE7A-7E67CE1D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9E834-BA41-4630-949A-75669BD16720}" type="datetime1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F64C0-B0B6-47F9-9E5C-CA3D9876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ED535-31F6-45C1-8CAD-4CF60D9E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26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E03A-DD2D-43B2-95CC-5179B63D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4F3E8-139A-4D92-B4AC-DF6FF58E9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2734E-7A57-4C54-B5D9-0029183EB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54118-8152-4360-AE4D-566FEB4A6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C69164-91A4-432D-A970-8B24CF0EF2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96582-3A37-475E-84B8-26B51B5B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FEB7B-CBCC-4AC2-8970-F27A91B57264}" type="datetime1">
              <a:rPr lang="en-GB" smtClean="0"/>
              <a:t>13/06/2022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440168-F2A9-4960-B7FE-9C1D6E88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AAFA82-5376-4221-8145-A02F8684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97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5E18-EE2F-49E0-A578-64E6C7B4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9E32E7-B78C-40AE-B35F-153BADCC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D96CC-6253-4796-8A8C-0093182A4FEA}" type="datetime1">
              <a:rPr lang="en-GB" smtClean="0"/>
              <a:t>13/06/2022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0EC2E-791B-489C-A562-C8A5B39D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FB04C-BD44-4D9C-996B-FF92106F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129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F8B85-A6B9-42FA-90C7-C965C48B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79182-7598-413F-A4B2-64EB5A09FCD2}" type="datetime1">
              <a:rPr lang="en-GB" smtClean="0"/>
              <a:t>13/06/2022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FCB9C-F37B-4D56-B992-1C9438E8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98C6B-B54F-4819-AB26-B63EECD1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73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7AE6-22FB-4F71-A062-90D633644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D0DE2-142A-4849-A388-B7B79D03A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C8E05-29B9-475B-960E-CB8D7883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39063-CD04-4C80-9F37-7E58AE09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3824-2298-40A6-A648-CB28161704A6}" type="datetime1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21F2E-AE81-44FB-96F6-B860B23D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CCAAB-FD07-43ED-977B-A91C4F5A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868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F1F1-635C-4CD8-AD71-4929E3877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9F5A2-953E-49CB-AF63-AFDA9CF39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E3F3B-A50F-4239-B22B-1F673FC33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D68D4-CB7E-476F-8A67-3A1AD85C1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55F0-E271-44D0-8EBE-CAE5522AFC5B}" type="datetime1">
              <a:rPr lang="en-GB" smtClean="0"/>
              <a:t>13/06/2022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559BC-8705-4DDF-BC02-A39364E4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A98E7-7441-4809-94ED-0449D45B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350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B5BF3A-3C19-4A0C-A31E-F2A1097D8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4B29F-75DC-46CB-81C4-1485B371B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5FEC5-6190-4601-A3B7-D3EF5F892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9E91-A3C6-46BE-A9C8-D6E1C5AE8587}" type="datetime1">
              <a:rPr lang="en-GB" smtClean="0"/>
              <a:t>13/06/2022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DECDB-C5B2-454D-A8A8-7382DBE5A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74CF2-DB8F-40E6-8448-E65D4D84F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FA0C4-3998-4C4A-BA54-479AF9291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970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anyang Technological University - NTU Singapore">
            <a:extLst>
              <a:ext uri="{FF2B5EF4-FFF2-40B4-BE49-F238E27FC236}">
                <a16:creationId xmlns:a16="http://schemas.microsoft.com/office/drawing/2014/main" id="{8B1F87BC-D739-4F0C-8955-56828E1AF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928" y="29630"/>
            <a:ext cx="413766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EA3B0488-35BA-405D-93BA-840AEBA7DFFC}"/>
              </a:ext>
            </a:extLst>
          </p:cNvPr>
          <p:cNvSpPr/>
          <p:nvPr/>
        </p:nvSpPr>
        <p:spPr>
          <a:xfrm rot="5400000">
            <a:off x="1706582" y="1228961"/>
            <a:ext cx="219555" cy="36327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F6450FD1-5C7C-4AC4-B934-4FA1E3A35978}"/>
              </a:ext>
            </a:extLst>
          </p:cNvPr>
          <p:cNvSpPr/>
          <p:nvPr/>
        </p:nvSpPr>
        <p:spPr>
          <a:xfrm rot="5400000">
            <a:off x="2367104" y="1335806"/>
            <a:ext cx="250230" cy="49844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9D1A9B8C-89CA-4706-A96F-BF2B1EF6F404}"/>
              </a:ext>
            </a:extLst>
          </p:cNvPr>
          <p:cNvSpPr/>
          <p:nvPr/>
        </p:nvSpPr>
        <p:spPr>
          <a:xfrm rot="5400000">
            <a:off x="3089045" y="-58858"/>
            <a:ext cx="797832" cy="6975919"/>
          </a:xfrm>
          <a:prstGeom prst="round2SameRect">
            <a:avLst/>
          </a:prstGeom>
          <a:solidFill>
            <a:srgbClr val="00206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69C93-42AF-4DA6-A150-0F55B3924926}"/>
              </a:ext>
            </a:extLst>
          </p:cNvPr>
          <p:cNvSpPr txBox="1"/>
          <p:nvPr/>
        </p:nvSpPr>
        <p:spPr>
          <a:xfrm>
            <a:off x="268943" y="3216857"/>
            <a:ext cx="643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Hybrid-twin synthesis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3CC795-05C0-4E4D-A5AA-A86591B94B89}"/>
              </a:ext>
            </a:extLst>
          </p:cNvPr>
          <p:cNvSpPr/>
          <p:nvPr/>
        </p:nvSpPr>
        <p:spPr>
          <a:xfrm>
            <a:off x="2829948" y="4921633"/>
            <a:ext cx="9285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0C779D"/>
                </a:solidFill>
                <a:latin typeface="Century Gothic" panose="020B0502020202020204" pitchFamily="34" charset="0"/>
              </a:rPr>
              <a:t>Wang Zhe (zhe.wang@cnrsatcreate.sg)</a:t>
            </a:r>
          </a:p>
          <a:p>
            <a:pPr algn="r"/>
            <a:r>
              <a:rPr lang="en-US" dirty="0">
                <a:solidFill>
                  <a:srgbClr val="0C779D"/>
                </a:solidFill>
                <a:latin typeface="Century Gothic" panose="020B0502020202020204" pitchFamily="34" charset="0"/>
              </a:rPr>
              <a:t>Claude Guet (cguet@ntu.edu.sg)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28F69A-03FE-4AD6-9BA1-A6B6E225210A}"/>
              </a:ext>
            </a:extLst>
          </p:cNvPr>
          <p:cNvGrpSpPr/>
          <p:nvPr/>
        </p:nvGrpSpPr>
        <p:grpSpPr>
          <a:xfrm>
            <a:off x="76803" y="5244799"/>
            <a:ext cx="1332930" cy="1332930"/>
            <a:chOff x="23084785" y="36466754"/>
            <a:chExt cx="6121584" cy="612158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7F451C3-D9FC-45C4-BD36-A01B7AB0FFA7}"/>
                </a:ext>
              </a:extLst>
            </p:cNvPr>
            <p:cNvSpPr/>
            <p:nvPr/>
          </p:nvSpPr>
          <p:spPr>
            <a:xfrm>
              <a:off x="23084785" y="36466754"/>
              <a:ext cx="6121584" cy="6121584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686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A9A40C-2A6E-4F9B-9FB6-4E225E53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3494943" y="36867557"/>
              <a:ext cx="5329245" cy="5271273"/>
            </a:xfrm>
            <a:custGeom>
              <a:avLst/>
              <a:gdLst>
                <a:gd name="connsiteX0" fmla="*/ 1378794 w 5518432"/>
                <a:gd name="connsiteY0" fmla="*/ 0 h 5458404"/>
                <a:gd name="connsiteX1" fmla="*/ 4139640 w 5518432"/>
                <a:gd name="connsiteY1" fmla="*/ 0 h 5458404"/>
                <a:gd name="connsiteX2" fmla="*/ 4218172 w 5518432"/>
                <a:gd name="connsiteY2" fmla="*/ 37830 h 5458404"/>
                <a:gd name="connsiteX3" fmla="*/ 5450588 w 5518432"/>
                <a:gd name="connsiteY3" fmla="*/ 1270246 h 5458404"/>
                <a:gd name="connsiteX4" fmla="*/ 5518432 w 5518432"/>
                <a:gd name="connsiteY4" fmla="*/ 1411086 h 5458404"/>
                <a:gd name="connsiteX5" fmla="*/ 5518432 w 5518432"/>
                <a:gd name="connsiteY5" fmla="*/ 4047320 h 5458404"/>
                <a:gd name="connsiteX6" fmla="*/ 5450588 w 5518432"/>
                <a:gd name="connsiteY6" fmla="*/ 4188160 h 5458404"/>
                <a:gd name="connsiteX7" fmla="*/ 4218172 w 5518432"/>
                <a:gd name="connsiteY7" fmla="*/ 5420576 h 5458404"/>
                <a:gd name="connsiteX8" fmla="*/ 4139644 w 5518432"/>
                <a:gd name="connsiteY8" fmla="*/ 5458404 h 5458404"/>
                <a:gd name="connsiteX9" fmla="*/ 1378790 w 5518432"/>
                <a:gd name="connsiteY9" fmla="*/ 5458404 h 5458404"/>
                <a:gd name="connsiteX10" fmla="*/ 1300262 w 5518432"/>
                <a:gd name="connsiteY10" fmla="*/ 5420576 h 5458404"/>
                <a:gd name="connsiteX11" fmla="*/ 67846 w 5518432"/>
                <a:gd name="connsiteY11" fmla="*/ 4188160 h 5458404"/>
                <a:gd name="connsiteX12" fmla="*/ 0 w 5518432"/>
                <a:gd name="connsiteY12" fmla="*/ 4047320 h 5458404"/>
                <a:gd name="connsiteX13" fmla="*/ 0 w 5518432"/>
                <a:gd name="connsiteY13" fmla="*/ 1411084 h 5458404"/>
                <a:gd name="connsiteX14" fmla="*/ 67846 w 5518432"/>
                <a:gd name="connsiteY14" fmla="*/ 1270246 h 5458404"/>
                <a:gd name="connsiteX15" fmla="*/ 1300262 w 5518432"/>
                <a:gd name="connsiteY15" fmla="*/ 37830 h 5458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8432" h="5458404">
                  <a:moveTo>
                    <a:pt x="1378794" y="0"/>
                  </a:moveTo>
                  <a:lnTo>
                    <a:pt x="4139640" y="0"/>
                  </a:lnTo>
                  <a:lnTo>
                    <a:pt x="4218172" y="37830"/>
                  </a:lnTo>
                  <a:cubicBezTo>
                    <a:pt x="4738604" y="320546"/>
                    <a:pt x="5167872" y="749814"/>
                    <a:pt x="5450588" y="1270246"/>
                  </a:cubicBezTo>
                  <a:lnTo>
                    <a:pt x="5518432" y="1411086"/>
                  </a:lnTo>
                  <a:lnTo>
                    <a:pt x="5518432" y="4047320"/>
                  </a:lnTo>
                  <a:lnTo>
                    <a:pt x="5450588" y="4188160"/>
                  </a:lnTo>
                  <a:cubicBezTo>
                    <a:pt x="5167872" y="4708592"/>
                    <a:pt x="4738604" y="5137860"/>
                    <a:pt x="4218172" y="5420576"/>
                  </a:cubicBezTo>
                  <a:lnTo>
                    <a:pt x="4139644" y="5458404"/>
                  </a:lnTo>
                  <a:lnTo>
                    <a:pt x="1378790" y="5458404"/>
                  </a:lnTo>
                  <a:lnTo>
                    <a:pt x="1300262" y="5420576"/>
                  </a:lnTo>
                  <a:cubicBezTo>
                    <a:pt x="779828" y="5137860"/>
                    <a:pt x="350562" y="4708592"/>
                    <a:pt x="67846" y="4188160"/>
                  </a:cubicBezTo>
                  <a:lnTo>
                    <a:pt x="0" y="4047320"/>
                  </a:lnTo>
                  <a:lnTo>
                    <a:pt x="0" y="1411084"/>
                  </a:lnTo>
                  <a:lnTo>
                    <a:pt x="67846" y="1270246"/>
                  </a:lnTo>
                  <a:cubicBezTo>
                    <a:pt x="350562" y="749814"/>
                    <a:pt x="779828" y="320546"/>
                    <a:pt x="1300262" y="37830"/>
                  </a:cubicBezTo>
                  <a:close/>
                </a:path>
              </a:pathLst>
            </a:cu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409322-DDD0-4C0C-AA04-19BFCB3DBC79}"/>
              </a:ext>
            </a:extLst>
          </p:cNvPr>
          <p:cNvGrpSpPr/>
          <p:nvPr/>
        </p:nvGrpSpPr>
        <p:grpSpPr>
          <a:xfrm>
            <a:off x="76803" y="4350167"/>
            <a:ext cx="826783" cy="826783"/>
            <a:chOff x="-5445350" y="-665549"/>
            <a:chExt cx="3072218" cy="307221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074906D-F495-43E7-A263-43ABC3595885}"/>
                </a:ext>
              </a:extLst>
            </p:cNvPr>
            <p:cNvSpPr/>
            <p:nvPr/>
          </p:nvSpPr>
          <p:spPr>
            <a:xfrm>
              <a:off x="-5445350" y="-665549"/>
              <a:ext cx="3072218" cy="307221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95F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686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25A9425-EA97-4FBB-B4DA-E4D9EBD6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-5133454" y="-347552"/>
              <a:ext cx="2438154" cy="2331496"/>
            </a:xfrm>
            <a:custGeom>
              <a:avLst/>
              <a:gdLst>
                <a:gd name="connsiteX0" fmla="*/ 421436 w 2549948"/>
                <a:gd name="connsiteY0" fmla="*/ 0 h 2438400"/>
                <a:gd name="connsiteX1" fmla="*/ 2128512 w 2549948"/>
                <a:gd name="connsiteY1" fmla="*/ 0 h 2438400"/>
                <a:gd name="connsiteX2" fmla="*/ 2133828 w 2549948"/>
                <a:gd name="connsiteY2" fmla="*/ 3230 h 2438400"/>
                <a:gd name="connsiteX3" fmla="*/ 2548740 w 2549948"/>
                <a:gd name="connsiteY3" fmla="*/ 418142 h 2438400"/>
                <a:gd name="connsiteX4" fmla="*/ 2549948 w 2549948"/>
                <a:gd name="connsiteY4" fmla="*/ 420130 h 2438400"/>
                <a:gd name="connsiteX5" fmla="*/ 2549948 w 2549948"/>
                <a:gd name="connsiteY5" fmla="*/ 2133862 h 2438400"/>
                <a:gd name="connsiteX6" fmla="*/ 2548740 w 2549948"/>
                <a:gd name="connsiteY6" fmla="*/ 2135848 h 2438400"/>
                <a:gd name="connsiteX7" fmla="*/ 2361168 w 2549948"/>
                <a:gd name="connsiteY7" fmla="*/ 2363188 h 2438400"/>
                <a:gd name="connsiteX8" fmla="*/ 2278416 w 2549948"/>
                <a:gd name="connsiteY8" fmla="*/ 2438400 h 2438400"/>
                <a:gd name="connsiteX9" fmla="*/ 271536 w 2549948"/>
                <a:gd name="connsiteY9" fmla="*/ 2438400 h 2438400"/>
                <a:gd name="connsiteX10" fmla="*/ 188784 w 2549948"/>
                <a:gd name="connsiteY10" fmla="*/ 2363188 h 2438400"/>
                <a:gd name="connsiteX11" fmla="*/ 1212 w 2549948"/>
                <a:gd name="connsiteY11" fmla="*/ 2135848 h 2438400"/>
                <a:gd name="connsiteX12" fmla="*/ 0 w 2549948"/>
                <a:gd name="connsiteY12" fmla="*/ 2133856 h 2438400"/>
                <a:gd name="connsiteX13" fmla="*/ 0 w 2549948"/>
                <a:gd name="connsiteY13" fmla="*/ 420134 h 2438400"/>
                <a:gd name="connsiteX14" fmla="*/ 1212 w 2549948"/>
                <a:gd name="connsiteY14" fmla="*/ 418142 h 2438400"/>
                <a:gd name="connsiteX15" fmla="*/ 416124 w 2549948"/>
                <a:gd name="connsiteY15" fmla="*/ 323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49948" h="2438400">
                  <a:moveTo>
                    <a:pt x="421436" y="0"/>
                  </a:moveTo>
                  <a:lnTo>
                    <a:pt x="2128512" y="0"/>
                  </a:lnTo>
                  <a:lnTo>
                    <a:pt x="2133828" y="3230"/>
                  </a:lnTo>
                  <a:cubicBezTo>
                    <a:pt x="2297272" y="113650"/>
                    <a:pt x="2438320" y="254698"/>
                    <a:pt x="2548740" y="418142"/>
                  </a:cubicBezTo>
                  <a:lnTo>
                    <a:pt x="2549948" y="420130"/>
                  </a:lnTo>
                  <a:lnTo>
                    <a:pt x="2549948" y="2133862"/>
                  </a:lnTo>
                  <a:lnTo>
                    <a:pt x="2548740" y="2135848"/>
                  </a:lnTo>
                  <a:cubicBezTo>
                    <a:pt x="2493532" y="2217570"/>
                    <a:pt x="2430664" y="2293694"/>
                    <a:pt x="2361168" y="2363188"/>
                  </a:cubicBezTo>
                  <a:lnTo>
                    <a:pt x="2278416" y="2438400"/>
                  </a:lnTo>
                  <a:lnTo>
                    <a:pt x="271536" y="2438400"/>
                  </a:lnTo>
                  <a:lnTo>
                    <a:pt x="188784" y="2363188"/>
                  </a:lnTo>
                  <a:cubicBezTo>
                    <a:pt x="119288" y="2293694"/>
                    <a:pt x="56420" y="2217570"/>
                    <a:pt x="1212" y="2135848"/>
                  </a:cubicBezTo>
                  <a:lnTo>
                    <a:pt x="0" y="2133856"/>
                  </a:lnTo>
                  <a:lnTo>
                    <a:pt x="0" y="420134"/>
                  </a:lnTo>
                  <a:lnTo>
                    <a:pt x="1212" y="418142"/>
                  </a:lnTo>
                  <a:cubicBezTo>
                    <a:pt x="111632" y="254698"/>
                    <a:pt x="252680" y="113650"/>
                    <a:pt x="416124" y="3230"/>
                  </a:cubicBezTo>
                  <a:close/>
                </a:path>
              </a:pathLst>
            </a:cu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3925AD-6EC9-47E5-A16F-E8CB26B3AA6A}"/>
              </a:ext>
            </a:extLst>
          </p:cNvPr>
          <p:cNvGrpSpPr/>
          <p:nvPr/>
        </p:nvGrpSpPr>
        <p:grpSpPr>
          <a:xfrm>
            <a:off x="1491225" y="5801774"/>
            <a:ext cx="928210" cy="928210"/>
            <a:chOff x="-5703780" y="3883471"/>
            <a:chExt cx="2858512" cy="285851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2ABE655-46C8-4312-BC7D-FC0D90CD1288}"/>
                </a:ext>
              </a:extLst>
            </p:cNvPr>
            <p:cNvSpPr/>
            <p:nvPr/>
          </p:nvSpPr>
          <p:spPr>
            <a:xfrm>
              <a:off x="-5703780" y="3883471"/>
              <a:ext cx="2858512" cy="2858512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686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C604105-8881-4295-A834-27D0990E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-5420463" y="4073660"/>
              <a:ext cx="2333068" cy="2259820"/>
            </a:xfrm>
            <a:custGeom>
              <a:avLst/>
              <a:gdLst>
                <a:gd name="connsiteX0" fmla="*/ 656230 w 2622160"/>
                <a:gd name="connsiteY0" fmla="*/ 0 h 2539838"/>
                <a:gd name="connsiteX1" fmla="*/ 1964108 w 2622160"/>
                <a:gd name="connsiteY1" fmla="*/ 0 h 2539838"/>
                <a:gd name="connsiteX2" fmla="*/ 1991436 w 2622160"/>
                <a:gd name="connsiteY2" fmla="*/ 13166 h 2539838"/>
                <a:gd name="connsiteX3" fmla="*/ 2566920 w 2622160"/>
                <a:gd name="connsiteY3" fmla="*/ 588650 h 2539838"/>
                <a:gd name="connsiteX4" fmla="*/ 2622160 w 2622160"/>
                <a:gd name="connsiteY4" fmla="*/ 703320 h 2539838"/>
                <a:gd name="connsiteX5" fmla="*/ 2622160 w 2622160"/>
                <a:gd name="connsiteY5" fmla="*/ 1836516 h 2539838"/>
                <a:gd name="connsiteX6" fmla="*/ 2566920 w 2622160"/>
                <a:gd name="connsiteY6" fmla="*/ 1951186 h 2539838"/>
                <a:gd name="connsiteX7" fmla="*/ 1991436 w 2622160"/>
                <a:gd name="connsiteY7" fmla="*/ 2526670 h 2539838"/>
                <a:gd name="connsiteX8" fmla="*/ 1964104 w 2622160"/>
                <a:gd name="connsiteY8" fmla="*/ 2539838 h 2539838"/>
                <a:gd name="connsiteX9" fmla="*/ 656234 w 2622160"/>
                <a:gd name="connsiteY9" fmla="*/ 2539838 h 2539838"/>
                <a:gd name="connsiteX10" fmla="*/ 628900 w 2622160"/>
                <a:gd name="connsiteY10" fmla="*/ 2526670 h 2539838"/>
                <a:gd name="connsiteX11" fmla="*/ 53416 w 2622160"/>
                <a:gd name="connsiteY11" fmla="*/ 1951186 h 2539838"/>
                <a:gd name="connsiteX12" fmla="*/ 0 w 2622160"/>
                <a:gd name="connsiteY12" fmla="*/ 1840302 h 2539838"/>
                <a:gd name="connsiteX13" fmla="*/ 0 w 2622160"/>
                <a:gd name="connsiteY13" fmla="*/ 699534 h 2539838"/>
                <a:gd name="connsiteX14" fmla="*/ 53416 w 2622160"/>
                <a:gd name="connsiteY14" fmla="*/ 588650 h 2539838"/>
                <a:gd name="connsiteX15" fmla="*/ 628900 w 2622160"/>
                <a:gd name="connsiteY15" fmla="*/ 13166 h 253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22160" h="2539838">
                  <a:moveTo>
                    <a:pt x="656230" y="0"/>
                  </a:moveTo>
                  <a:lnTo>
                    <a:pt x="1964108" y="0"/>
                  </a:lnTo>
                  <a:lnTo>
                    <a:pt x="1991436" y="13166"/>
                  </a:lnTo>
                  <a:cubicBezTo>
                    <a:pt x="2234456" y="145182"/>
                    <a:pt x="2434904" y="345630"/>
                    <a:pt x="2566920" y="588650"/>
                  </a:cubicBezTo>
                  <a:lnTo>
                    <a:pt x="2622160" y="703320"/>
                  </a:lnTo>
                  <a:lnTo>
                    <a:pt x="2622160" y="1836516"/>
                  </a:lnTo>
                  <a:lnTo>
                    <a:pt x="2566920" y="1951186"/>
                  </a:lnTo>
                  <a:cubicBezTo>
                    <a:pt x="2434904" y="2194206"/>
                    <a:pt x="2234456" y="2394654"/>
                    <a:pt x="1991436" y="2526670"/>
                  </a:cubicBezTo>
                  <a:lnTo>
                    <a:pt x="1964104" y="2539838"/>
                  </a:lnTo>
                  <a:lnTo>
                    <a:pt x="656234" y="2539838"/>
                  </a:lnTo>
                  <a:lnTo>
                    <a:pt x="628900" y="2526670"/>
                  </a:lnTo>
                  <a:cubicBezTo>
                    <a:pt x="385880" y="2394654"/>
                    <a:pt x="185432" y="2194206"/>
                    <a:pt x="53416" y="1951186"/>
                  </a:cubicBezTo>
                  <a:lnTo>
                    <a:pt x="0" y="1840302"/>
                  </a:lnTo>
                  <a:lnTo>
                    <a:pt x="0" y="699534"/>
                  </a:lnTo>
                  <a:lnTo>
                    <a:pt x="53416" y="588650"/>
                  </a:lnTo>
                  <a:cubicBezTo>
                    <a:pt x="185432" y="345630"/>
                    <a:pt x="385880" y="145182"/>
                    <a:pt x="628900" y="13166"/>
                  </a:cubicBezTo>
                  <a:close/>
                </a:path>
              </a:pathLst>
            </a:cu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5654FBC-B74F-483D-9F45-56A7BF62A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311" y="60806"/>
            <a:ext cx="4452011" cy="1663743"/>
          </a:xfrm>
          <a:prstGeom prst="rect">
            <a:avLst/>
          </a:prstGeom>
        </p:spPr>
      </p:pic>
      <p:pic>
        <p:nvPicPr>
          <p:cNvPr id="39" name="Picture 10" descr="ABOUT US | CNRS@CREATE">
            <a:extLst>
              <a:ext uri="{FF2B5EF4-FFF2-40B4-BE49-F238E27FC236}">
                <a16:creationId xmlns:a16="http://schemas.microsoft.com/office/drawing/2014/main" id="{42D81462-CAD5-4D6B-A97A-DE4CDFEAA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2" y="30666"/>
            <a:ext cx="29622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92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42518-4B03-42E1-BD48-5F3D74EEFCAB}"/>
              </a:ext>
            </a:extLst>
          </p:cNvPr>
          <p:cNvSpPr txBox="1"/>
          <p:nvPr/>
        </p:nvSpPr>
        <p:spPr>
          <a:xfrm>
            <a:off x="0" y="0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C779D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654D05-15F3-441E-A7D9-2027955A53D7}"/>
              </a:ext>
            </a:extLst>
          </p:cNvPr>
          <p:cNvCxnSpPr/>
          <p:nvPr/>
        </p:nvCxnSpPr>
        <p:spPr>
          <a:xfrm>
            <a:off x="0" y="607741"/>
            <a:ext cx="12192000" cy="0"/>
          </a:xfrm>
          <a:prstGeom prst="line">
            <a:avLst/>
          </a:prstGeom>
          <a:ln w="38100">
            <a:solidFill>
              <a:srgbClr val="0C7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3">
            <a:extLst>
              <a:ext uri="{FF2B5EF4-FFF2-40B4-BE49-F238E27FC236}">
                <a16:creationId xmlns:a16="http://schemas.microsoft.com/office/drawing/2014/main" id="{AAFDE85F-B58E-46DF-AD57-31E715A7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975" y="82431"/>
            <a:ext cx="2743200" cy="365125"/>
          </a:xfrm>
        </p:spPr>
        <p:txBody>
          <a:bodyPr/>
          <a:lstStyle/>
          <a:p>
            <a:r>
              <a:rPr lang="en-GB" dirty="0"/>
              <a:t>8/9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B0736-0D38-C608-FEEC-6303342E288D}"/>
              </a:ext>
            </a:extLst>
          </p:cNvPr>
          <p:cNvSpPr txBox="1"/>
          <p:nvPr/>
        </p:nvSpPr>
        <p:spPr>
          <a:xfrm>
            <a:off x="50799" y="870120"/>
            <a:ext cx="12090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C779D"/>
                </a:solidFill>
              </a:rPr>
              <a:t>Physics can be incorporated into neural networks through (</a:t>
            </a:r>
            <a:r>
              <a:rPr lang="en-SG" sz="2000" dirty="0" err="1">
                <a:solidFill>
                  <a:srgbClr val="0C779D"/>
                </a:solidFill>
              </a:rPr>
              <a:t>i</a:t>
            </a:r>
            <a:r>
              <a:rPr lang="en-SG" sz="2000" dirty="0">
                <a:solidFill>
                  <a:srgbClr val="0C779D"/>
                </a:solidFill>
              </a:rPr>
              <a:t>) ansatz; and (ii) loss functions.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SG" sz="2000" dirty="0">
              <a:solidFill>
                <a:srgbClr val="0C779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C779D"/>
                </a:solidFill>
              </a:rPr>
              <a:t>By exploiting self-consistency, we can (</a:t>
            </a:r>
            <a:r>
              <a:rPr lang="en-SG" sz="2000" dirty="0" err="1">
                <a:solidFill>
                  <a:srgbClr val="0C779D"/>
                </a:solidFill>
              </a:rPr>
              <a:t>i</a:t>
            </a:r>
            <a:r>
              <a:rPr lang="en-SG" sz="2000" dirty="0">
                <a:solidFill>
                  <a:srgbClr val="0C779D"/>
                </a:solidFill>
              </a:rPr>
              <a:t>) recover hidden physics from data; and (ii) bring regularization to the measured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SG" sz="2000" dirty="0">
              <a:solidFill>
                <a:srgbClr val="0C779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C779D"/>
                </a:solidFill>
              </a:rPr>
              <a:t>However, the use of neural networks do not mitigate numerical challenges originated from the governing equations.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SG" sz="2000" dirty="0">
              <a:solidFill>
                <a:srgbClr val="0C779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C779D"/>
                </a:solidFill>
              </a:rPr>
              <a:t>Minimizing loss functions involving differential equations using first order gradient descent method may not be optimal, especially when singularity developed in the simulation domain.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SG" sz="2000" dirty="0">
              <a:solidFill>
                <a:srgbClr val="0C779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SG" sz="2000" dirty="0">
                <a:solidFill>
                  <a:srgbClr val="0C779D"/>
                </a:solidFill>
              </a:rPr>
              <a:t>When there are multiple loss functions originated from different constraints, balancing multiple loss functions can be challenging.</a:t>
            </a:r>
          </a:p>
        </p:txBody>
      </p:sp>
    </p:spTree>
    <p:extLst>
      <p:ext uri="{BB962C8B-B14F-4D97-AF65-F5344CB8AC3E}">
        <p14:creationId xmlns:p14="http://schemas.microsoft.com/office/powerpoint/2010/main" val="292022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42518-4B03-42E1-BD48-5F3D74EEFCAB}"/>
              </a:ext>
            </a:extLst>
          </p:cNvPr>
          <p:cNvSpPr txBox="1"/>
          <p:nvPr/>
        </p:nvSpPr>
        <p:spPr>
          <a:xfrm>
            <a:off x="0" y="0"/>
            <a:ext cx="1545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C779D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654D05-15F3-441E-A7D9-2027955A53D7}"/>
              </a:ext>
            </a:extLst>
          </p:cNvPr>
          <p:cNvCxnSpPr/>
          <p:nvPr/>
        </p:nvCxnSpPr>
        <p:spPr>
          <a:xfrm>
            <a:off x="0" y="607741"/>
            <a:ext cx="12192000" cy="0"/>
          </a:xfrm>
          <a:prstGeom prst="line">
            <a:avLst/>
          </a:prstGeom>
          <a:ln w="38100">
            <a:solidFill>
              <a:srgbClr val="0C7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3">
            <a:extLst>
              <a:ext uri="{FF2B5EF4-FFF2-40B4-BE49-F238E27FC236}">
                <a16:creationId xmlns:a16="http://schemas.microsoft.com/office/drawing/2014/main" id="{AAFDE85F-B58E-46DF-AD57-31E715A7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975" y="82431"/>
            <a:ext cx="2743200" cy="365125"/>
          </a:xfrm>
        </p:spPr>
        <p:txBody>
          <a:bodyPr/>
          <a:lstStyle/>
          <a:p>
            <a:r>
              <a:rPr lang="en-GB" dirty="0"/>
              <a:t>1/9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C1EB64-6CB4-49DF-931A-49BF5AC7AE4E}"/>
              </a:ext>
            </a:extLst>
          </p:cNvPr>
          <p:cNvSpPr txBox="1"/>
          <p:nvPr/>
        </p:nvSpPr>
        <p:spPr>
          <a:xfrm>
            <a:off x="5587770" y="294180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FBEC60-221E-414F-AE6F-56A71146FDF0}"/>
              </a:ext>
            </a:extLst>
          </p:cNvPr>
          <p:cNvSpPr txBox="1"/>
          <p:nvPr/>
        </p:nvSpPr>
        <p:spPr>
          <a:xfrm>
            <a:off x="86515" y="720754"/>
            <a:ext cx="789463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C779D"/>
                </a:solidFill>
              </a:rPr>
              <a:t>Hybrid-twin in our narrow point of view </a:t>
            </a:r>
          </a:p>
          <a:p>
            <a:pPr algn="just"/>
            <a:endParaRPr lang="en-US" sz="1000" b="1" dirty="0">
              <a:solidFill>
                <a:srgbClr val="0C779D"/>
              </a:solidFill>
            </a:endParaRPr>
          </a:p>
          <a:p>
            <a:pPr algn="ctr"/>
            <a:r>
              <a:rPr lang="en-US" sz="2000" dirty="0">
                <a:solidFill>
                  <a:srgbClr val="0C779D"/>
                </a:solidFill>
              </a:rPr>
              <a:t>Hybrid-twin = physics + neural networks</a:t>
            </a:r>
          </a:p>
          <a:p>
            <a:pPr algn="ctr"/>
            <a:endParaRPr lang="en-GB" sz="1000" dirty="0">
              <a:solidFill>
                <a:srgbClr val="0C779D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u="sng" dirty="0">
                <a:solidFill>
                  <a:srgbClr val="0C779D"/>
                </a:solidFill>
              </a:rPr>
              <a:t>Physics</a:t>
            </a:r>
            <a:r>
              <a:rPr lang="en-GB" sz="2000" dirty="0">
                <a:solidFill>
                  <a:srgbClr val="0C779D"/>
                </a:solidFill>
              </a:rPr>
              <a:t>: governing equations, boundary conditions, symmetries and other equality and/or inequality constraints.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800" dirty="0">
              <a:solidFill>
                <a:srgbClr val="0C779D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u="sng" dirty="0">
                <a:solidFill>
                  <a:srgbClr val="0C779D"/>
                </a:solidFill>
              </a:rPr>
              <a:t>Neural networks</a:t>
            </a:r>
            <a:r>
              <a:rPr lang="en-GB" sz="2000" dirty="0">
                <a:solidFill>
                  <a:srgbClr val="0C779D"/>
                </a:solidFill>
              </a:rPr>
              <a:t>: nonlinear, deterministic, continuous, differentiable functions that map given input to desired outputs.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sz="800" dirty="0">
              <a:solidFill>
                <a:srgbClr val="0C779D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u="sng" dirty="0">
                <a:solidFill>
                  <a:srgbClr val="0C779D"/>
                </a:solidFill>
              </a:rPr>
              <a:t>+</a:t>
            </a:r>
            <a:r>
              <a:rPr lang="en-GB" sz="2000" dirty="0">
                <a:solidFill>
                  <a:srgbClr val="0C779D"/>
                </a:solidFill>
              </a:rPr>
              <a:t>: the physics can be incorporated as an ansatz or as loss functions.</a:t>
            </a:r>
          </a:p>
          <a:p>
            <a:pPr algn="just"/>
            <a:endParaRPr lang="en-GB" sz="2000" dirty="0">
              <a:solidFill>
                <a:srgbClr val="0C779D"/>
              </a:solidFill>
            </a:endParaRPr>
          </a:p>
          <a:p>
            <a:pPr algn="just"/>
            <a:r>
              <a:rPr lang="en-GB" sz="2000" b="1" dirty="0">
                <a:solidFill>
                  <a:srgbClr val="0C779D"/>
                </a:solidFill>
              </a:rPr>
              <a:t>Problem classification</a:t>
            </a:r>
          </a:p>
          <a:p>
            <a:pPr algn="just"/>
            <a:endParaRPr lang="en-GB" sz="800" b="1" dirty="0">
              <a:solidFill>
                <a:srgbClr val="0C779D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u="sng" dirty="0">
                <a:solidFill>
                  <a:srgbClr val="0C779D"/>
                </a:solidFill>
              </a:rPr>
              <a:t>Physics is completely known.</a:t>
            </a:r>
            <a:r>
              <a:rPr lang="en-GB" sz="2000" dirty="0">
                <a:solidFill>
                  <a:srgbClr val="0C779D"/>
                </a:solidFill>
              </a:rPr>
              <a:t> convert initial-boundary value problems of differential equations into a minimization of loss function.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sz="2000" dirty="0">
              <a:solidFill>
                <a:srgbClr val="0C779D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u="sng" dirty="0">
                <a:solidFill>
                  <a:srgbClr val="0C779D"/>
                </a:solidFill>
              </a:rPr>
              <a:t>Physics is completely unknown</a:t>
            </a:r>
            <a:r>
              <a:rPr lang="en-GB" sz="2000" dirty="0">
                <a:solidFill>
                  <a:srgbClr val="0C779D"/>
                </a:solidFill>
              </a:rPr>
              <a:t>: identify hidden governing equations from incomplete/noisy data.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sz="2000" dirty="0">
              <a:solidFill>
                <a:srgbClr val="0C779D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u="sng" dirty="0">
                <a:solidFill>
                  <a:srgbClr val="0C779D"/>
                </a:solidFill>
              </a:rPr>
              <a:t>Physics is partly known</a:t>
            </a:r>
            <a:r>
              <a:rPr lang="en-GB" sz="2000" dirty="0">
                <a:solidFill>
                  <a:srgbClr val="0C779D"/>
                </a:solidFill>
              </a:rPr>
              <a:t>: calibrate a surrogate model for fast simulation.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5EE0DC-E60E-483D-61FE-AFB8A2FC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845" y="720754"/>
            <a:ext cx="4141761" cy="2145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B48701-D90A-1661-1CA4-8E1108B84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845" y="3118745"/>
            <a:ext cx="4141761" cy="2365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6D2C74-5599-AC30-AD5B-95898D13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239" y="5737449"/>
            <a:ext cx="4141761" cy="10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42518-4B03-42E1-BD48-5F3D74EEFCAB}"/>
              </a:ext>
            </a:extLst>
          </p:cNvPr>
          <p:cNvSpPr txBox="1"/>
          <p:nvPr/>
        </p:nvSpPr>
        <p:spPr>
          <a:xfrm>
            <a:off x="0" y="0"/>
            <a:ext cx="810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C779D"/>
                </a:solidFill>
                <a:latin typeface="+mj-lt"/>
                <a:ea typeface="+mj-ea"/>
                <a:cs typeface="+mj-cs"/>
              </a:rPr>
              <a:t>Case 1: Dielectric quasi-cube in a uniform electric field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654D05-15F3-441E-A7D9-2027955A53D7}"/>
              </a:ext>
            </a:extLst>
          </p:cNvPr>
          <p:cNvCxnSpPr/>
          <p:nvPr/>
        </p:nvCxnSpPr>
        <p:spPr>
          <a:xfrm>
            <a:off x="0" y="607741"/>
            <a:ext cx="12192000" cy="0"/>
          </a:xfrm>
          <a:prstGeom prst="line">
            <a:avLst/>
          </a:prstGeom>
          <a:ln w="38100">
            <a:solidFill>
              <a:srgbClr val="0C7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3">
            <a:extLst>
              <a:ext uri="{FF2B5EF4-FFF2-40B4-BE49-F238E27FC236}">
                <a16:creationId xmlns:a16="http://schemas.microsoft.com/office/drawing/2014/main" id="{AAFDE85F-B58E-46DF-AD57-31E715A7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975" y="82431"/>
            <a:ext cx="2743200" cy="365125"/>
          </a:xfrm>
        </p:spPr>
        <p:txBody>
          <a:bodyPr/>
          <a:lstStyle/>
          <a:p>
            <a:r>
              <a:rPr lang="en-GB" dirty="0"/>
              <a:t>2/9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C1EB64-6CB4-49DF-931A-49BF5AC7AE4E}"/>
              </a:ext>
            </a:extLst>
          </p:cNvPr>
          <p:cNvSpPr txBox="1"/>
          <p:nvPr/>
        </p:nvSpPr>
        <p:spPr>
          <a:xfrm>
            <a:off x="5587770" y="294180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FBEC60-221E-414F-AE6F-56A71146FDF0}"/>
                  </a:ext>
                </a:extLst>
              </p:cNvPr>
              <p:cNvSpPr txBox="1"/>
              <p:nvPr/>
            </p:nvSpPr>
            <p:spPr>
              <a:xfrm>
                <a:off x="86516" y="720754"/>
                <a:ext cx="3943702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b="1" dirty="0">
                    <a:solidFill>
                      <a:srgbClr val="0C779D"/>
                    </a:solidFill>
                  </a:rPr>
                  <a:t>Physics </a:t>
                </a:r>
              </a:p>
              <a:p>
                <a:pPr algn="just"/>
                <a:endParaRPr lang="en-US" sz="1000" b="1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GB" sz="2000" dirty="0">
                    <a:solidFill>
                      <a:srgbClr val="0C779D"/>
                    </a:solidFill>
                  </a:rPr>
                  <a:t>The electric potential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2000" dirty="0">
                    <a:solidFill>
                      <a:srgbClr val="0C779D"/>
                    </a:solidFill>
                  </a:rPr>
                  <a:t> is governed by Laplace equation</a:t>
                </a:r>
              </a:p>
              <a:p>
                <a:pPr algn="just"/>
                <a:endParaRPr lang="en-GB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GB" sz="800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GB" sz="2000" dirty="0">
                    <a:solidFill>
                      <a:srgbClr val="0C779D"/>
                    </a:solidFill>
                  </a:rPr>
                  <a:t>subjected to Dirichlet boundary conditions at origin and infinity  </a:t>
                </a:r>
              </a:p>
              <a:p>
                <a:pPr algn="just"/>
                <a:endParaRPr lang="en-GB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GB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GB" sz="2000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GB" sz="2000" dirty="0">
                    <a:solidFill>
                      <a:srgbClr val="0C779D"/>
                    </a:solidFill>
                  </a:rPr>
                  <a:t>and Neuman boundary condition </a:t>
                </a:r>
              </a:p>
              <a:p>
                <a:pPr algn="just"/>
                <a:endParaRPr lang="en-GB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GB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GB" sz="800" b="1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GB" sz="2000" dirty="0">
                    <a:solidFill>
                      <a:srgbClr val="0C779D"/>
                    </a:solidFill>
                  </a:rPr>
                  <a:t>The geometry implies the following symmetries for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FBEC60-221E-414F-AE6F-56A71146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6" y="720754"/>
                <a:ext cx="3943702" cy="4801314"/>
              </a:xfrm>
              <a:prstGeom prst="rect">
                <a:avLst/>
              </a:prstGeom>
              <a:blipFill>
                <a:blip r:embed="rId3"/>
                <a:stretch>
                  <a:fillRect l="-1546" t="-635" r="-1700" b="-126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F999D04-7712-DC3F-A662-93157BA11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217" y="720754"/>
            <a:ext cx="8150209" cy="6054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B3A5B-3F41-C8AF-162C-EE1203005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37" y="2969967"/>
            <a:ext cx="3130060" cy="716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7ADDB-F896-E5B4-705C-A84C6597A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025" y="1807380"/>
            <a:ext cx="1040684" cy="400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FBF2E7-0B48-FF76-CE94-0B4D1B462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56" y="4159727"/>
            <a:ext cx="1829022" cy="5948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CF03726-299B-F74D-63FB-ED3AA5C8A0A1}"/>
              </a:ext>
            </a:extLst>
          </p:cNvPr>
          <p:cNvGrpSpPr/>
          <p:nvPr/>
        </p:nvGrpSpPr>
        <p:grpSpPr>
          <a:xfrm>
            <a:off x="873515" y="5431735"/>
            <a:ext cx="2354966" cy="1324598"/>
            <a:chOff x="823473" y="5486400"/>
            <a:chExt cx="2354966" cy="13245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90A47FF-43FC-753F-054F-3FA06FC64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3474" y="5820725"/>
              <a:ext cx="2204275" cy="9902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C3365F3-F52D-F733-8194-2C10A8AA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3473" y="5486400"/>
              <a:ext cx="2354966" cy="33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916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42518-4B03-42E1-BD48-5F3D74EEFCAB}"/>
              </a:ext>
            </a:extLst>
          </p:cNvPr>
          <p:cNvSpPr txBox="1"/>
          <p:nvPr/>
        </p:nvSpPr>
        <p:spPr>
          <a:xfrm>
            <a:off x="0" y="0"/>
            <a:ext cx="1049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C779D"/>
                </a:solidFill>
                <a:latin typeface="+mj-lt"/>
                <a:ea typeface="+mj-ea"/>
                <a:cs typeface="+mj-cs"/>
              </a:rPr>
              <a:t>Case 2: Learning hidden neural dynamical system from noisy time series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654D05-15F3-441E-A7D9-2027955A53D7}"/>
              </a:ext>
            </a:extLst>
          </p:cNvPr>
          <p:cNvCxnSpPr/>
          <p:nvPr/>
        </p:nvCxnSpPr>
        <p:spPr>
          <a:xfrm>
            <a:off x="0" y="607741"/>
            <a:ext cx="12192000" cy="0"/>
          </a:xfrm>
          <a:prstGeom prst="line">
            <a:avLst/>
          </a:prstGeom>
          <a:ln w="38100">
            <a:solidFill>
              <a:srgbClr val="0C7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3">
            <a:extLst>
              <a:ext uri="{FF2B5EF4-FFF2-40B4-BE49-F238E27FC236}">
                <a16:creationId xmlns:a16="http://schemas.microsoft.com/office/drawing/2014/main" id="{AAFDE85F-B58E-46DF-AD57-31E715A7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975" y="82431"/>
            <a:ext cx="2743200" cy="365125"/>
          </a:xfrm>
        </p:spPr>
        <p:txBody>
          <a:bodyPr/>
          <a:lstStyle/>
          <a:p>
            <a:r>
              <a:rPr lang="en-GB" dirty="0"/>
              <a:t>3/9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C1EB64-6CB4-49DF-931A-49BF5AC7AE4E}"/>
              </a:ext>
            </a:extLst>
          </p:cNvPr>
          <p:cNvSpPr txBox="1"/>
          <p:nvPr/>
        </p:nvSpPr>
        <p:spPr>
          <a:xfrm>
            <a:off x="5587770" y="294180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FBEC60-221E-414F-AE6F-56A71146FDF0}"/>
              </a:ext>
            </a:extLst>
          </p:cNvPr>
          <p:cNvSpPr txBox="1"/>
          <p:nvPr/>
        </p:nvSpPr>
        <p:spPr>
          <a:xfrm>
            <a:off x="86515" y="720754"/>
            <a:ext cx="5395689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C779D"/>
                </a:solidFill>
              </a:rPr>
              <a:t>Physics</a:t>
            </a:r>
          </a:p>
          <a:p>
            <a:pPr algn="just"/>
            <a:endParaRPr lang="en-US" sz="500" b="1" dirty="0">
              <a:solidFill>
                <a:srgbClr val="0C779D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0C779D"/>
                </a:solidFill>
              </a:rPr>
              <a:t>Time series is a function of time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0C779D"/>
                </a:solidFill>
              </a:rPr>
              <a:t>Deterministic time series is a projection of solution trajectories of a state vector onto the real axis.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GB" sz="800" dirty="0">
              <a:solidFill>
                <a:srgbClr val="0C779D"/>
              </a:solidFill>
            </a:endParaRPr>
          </a:p>
          <a:p>
            <a:pPr algn="just"/>
            <a:r>
              <a:rPr lang="en-GB" sz="2000" b="1" dirty="0">
                <a:solidFill>
                  <a:srgbClr val="0C779D"/>
                </a:solidFill>
              </a:rPr>
              <a:t>Objective: </a:t>
            </a:r>
            <a:r>
              <a:rPr lang="en-GB" sz="2000" dirty="0">
                <a:solidFill>
                  <a:srgbClr val="0C779D"/>
                </a:solidFill>
              </a:rPr>
              <a:t>recover from a noisy, incomplete observation of time series the underlying dynamical system that generates the time series. </a:t>
            </a:r>
          </a:p>
          <a:p>
            <a:pPr algn="just"/>
            <a:endParaRPr lang="en-GB" sz="1100" b="1" dirty="0">
              <a:solidFill>
                <a:srgbClr val="0C779D"/>
              </a:solidFill>
            </a:endParaRPr>
          </a:p>
          <a:p>
            <a:pPr algn="just"/>
            <a:r>
              <a:rPr lang="en-GB" sz="2000" b="1" dirty="0">
                <a:solidFill>
                  <a:srgbClr val="0C779D"/>
                </a:solidFill>
              </a:rPr>
              <a:t>Our approach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0C779D"/>
                </a:solidFill>
              </a:rPr>
              <a:t>Since time series is a function of time </a:t>
            </a:r>
          </a:p>
          <a:p>
            <a:pPr algn="just"/>
            <a:endParaRPr lang="en-GB" sz="2000" b="1" dirty="0">
              <a:solidFill>
                <a:srgbClr val="0C779D"/>
              </a:solidFill>
            </a:endParaRPr>
          </a:p>
          <a:p>
            <a:pPr algn="just"/>
            <a:endParaRPr lang="en-GB" sz="2000" b="1" dirty="0">
              <a:solidFill>
                <a:srgbClr val="0C779D"/>
              </a:solidFill>
            </a:endParaRPr>
          </a:p>
          <a:p>
            <a:pPr algn="just"/>
            <a:endParaRPr lang="en-GB" sz="2000" b="1" dirty="0">
              <a:solidFill>
                <a:srgbClr val="0C779D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0C779D"/>
                </a:solidFill>
              </a:rPr>
              <a:t>Assuming that the time series is generated by an unknown dynamical system</a:t>
            </a:r>
          </a:p>
          <a:p>
            <a:pPr algn="just"/>
            <a:endParaRPr lang="en-GB" sz="2000" b="1" dirty="0">
              <a:solidFill>
                <a:srgbClr val="0C779D"/>
              </a:solidFill>
            </a:endParaRPr>
          </a:p>
          <a:p>
            <a:pPr algn="just"/>
            <a:endParaRPr lang="en-GB" sz="800" b="1" dirty="0">
              <a:solidFill>
                <a:srgbClr val="0C779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E9B7B-8A86-A885-EB10-1B1DF12C5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205" y="683405"/>
            <a:ext cx="6623279" cy="6164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C3546-3359-66C9-790A-F4F8E7E05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48" y="4236720"/>
            <a:ext cx="3805651" cy="846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9C42C9-0253-4682-1ADB-81139093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87" y="5819782"/>
            <a:ext cx="4211171" cy="63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8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42518-4B03-42E1-BD48-5F3D74EEFCAB}"/>
              </a:ext>
            </a:extLst>
          </p:cNvPr>
          <p:cNvSpPr txBox="1"/>
          <p:nvPr/>
        </p:nvSpPr>
        <p:spPr>
          <a:xfrm>
            <a:off x="0" y="0"/>
            <a:ext cx="6610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C779D"/>
                </a:solidFill>
                <a:latin typeface="+mj-lt"/>
                <a:ea typeface="+mj-ea"/>
                <a:cs typeface="+mj-cs"/>
              </a:rPr>
              <a:t>Case 3: Surrogate model for urban wind field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654D05-15F3-441E-A7D9-2027955A53D7}"/>
              </a:ext>
            </a:extLst>
          </p:cNvPr>
          <p:cNvCxnSpPr/>
          <p:nvPr/>
        </p:nvCxnSpPr>
        <p:spPr>
          <a:xfrm>
            <a:off x="0" y="607741"/>
            <a:ext cx="12192000" cy="0"/>
          </a:xfrm>
          <a:prstGeom prst="line">
            <a:avLst/>
          </a:prstGeom>
          <a:ln w="38100">
            <a:solidFill>
              <a:srgbClr val="0C7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3">
            <a:extLst>
              <a:ext uri="{FF2B5EF4-FFF2-40B4-BE49-F238E27FC236}">
                <a16:creationId xmlns:a16="http://schemas.microsoft.com/office/drawing/2014/main" id="{AAFDE85F-B58E-46DF-AD57-31E715A7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975" y="82431"/>
            <a:ext cx="2743200" cy="365125"/>
          </a:xfrm>
        </p:spPr>
        <p:txBody>
          <a:bodyPr/>
          <a:lstStyle/>
          <a:p>
            <a:r>
              <a:rPr lang="en-GB" dirty="0"/>
              <a:t>4/9</a:t>
            </a:r>
          </a:p>
        </p:txBody>
      </p:sp>
      <p:pic>
        <p:nvPicPr>
          <p:cNvPr id="2050" name="Picture 2" descr="3">
            <a:extLst>
              <a:ext uri="{FF2B5EF4-FFF2-40B4-BE49-F238E27FC236}">
                <a16:creationId xmlns:a16="http://schemas.microsoft.com/office/drawing/2014/main" id="{322E035D-8174-4689-8599-EC485F22F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423" y="725952"/>
            <a:ext cx="3548061" cy="192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ells">
            <a:extLst>
              <a:ext uri="{FF2B5EF4-FFF2-40B4-BE49-F238E27FC236}">
                <a16:creationId xmlns:a16="http://schemas.microsoft.com/office/drawing/2014/main" id="{A3DCC362-E049-4427-AD27-755040A65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57423" y="2754859"/>
            <a:ext cx="3548061" cy="192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74182-2D94-42E6-B18C-823A63E6F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424" y="4783764"/>
            <a:ext cx="3548060" cy="192824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CC1EB64-6CB4-49DF-931A-49BF5AC7AE4E}"/>
              </a:ext>
            </a:extLst>
          </p:cNvPr>
          <p:cNvSpPr txBox="1"/>
          <p:nvPr/>
        </p:nvSpPr>
        <p:spPr>
          <a:xfrm>
            <a:off x="5587770" y="294180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A03CF3-F4C5-470B-ADF8-66D6854F9158}"/>
              </a:ext>
            </a:extLst>
          </p:cNvPr>
          <p:cNvSpPr txBox="1"/>
          <p:nvPr/>
        </p:nvSpPr>
        <p:spPr>
          <a:xfrm>
            <a:off x="8557423" y="72595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CAD</a:t>
            </a:r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588817-41B4-43D9-82AD-4718861CE402}"/>
              </a:ext>
            </a:extLst>
          </p:cNvPr>
          <p:cNvSpPr txBox="1"/>
          <p:nvPr/>
        </p:nvSpPr>
        <p:spPr>
          <a:xfrm>
            <a:off x="8557423" y="275347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Mesh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F82B64-339D-489D-8296-D4376DCAF749}"/>
              </a:ext>
            </a:extLst>
          </p:cNvPr>
          <p:cNvSpPr txBox="1"/>
          <p:nvPr/>
        </p:nvSpPr>
        <p:spPr>
          <a:xfrm>
            <a:off x="8557423" y="478376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CFD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FBEC60-221E-414F-AE6F-56A71146FDF0}"/>
              </a:ext>
            </a:extLst>
          </p:cNvPr>
          <p:cNvSpPr txBox="1"/>
          <p:nvPr/>
        </p:nvSpPr>
        <p:spPr>
          <a:xfrm>
            <a:off x="86515" y="720754"/>
            <a:ext cx="789463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C779D"/>
                </a:solidFill>
              </a:rPr>
              <a:t>Objectives </a:t>
            </a:r>
          </a:p>
          <a:p>
            <a:pPr algn="just"/>
            <a:r>
              <a:rPr lang="en-GB" sz="2000" dirty="0">
                <a:solidFill>
                  <a:srgbClr val="0C779D"/>
                </a:solidFill>
              </a:rPr>
              <a:t>For wind field in urban environment, we </a:t>
            </a:r>
            <a:r>
              <a:rPr lang="en-US" sz="2000" dirty="0">
                <a:solidFill>
                  <a:srgbClr val="0C779D"/>
                </a:solidFill>
              </a:rPr>
              <a:t>aim to provide a swift and precise</a:t>
            </a:r>
          </a:p>
          <a:p>
            <a:pPr lvl="1" algn="just"/>
            <a:r>
              <a:rPr lang="en-US" sz="2000" dirty="0">
                <a:solidFill>
                  <a:srgbClr val="0C779D"/>
                </a:solidFill>
              </a:rPr>
              <a:t>1. Filtering of measurement from sensors</a:t>
            </a:r>
          </a:p>
          <a:p>
            <a:pPr lvl="1" algn="just"/>
            <a:r>
              <a:rPr lang="en-GB" sz="2000" dirty="0">
                <a:solidFill>
                  <a:srgbClr val="0C779D"/>
                </a:solidFill>
              </a:rPr>
              <a:t>2. Assimilation of filtered data with the physics equations</a:t>
            </a:r>
          </a:p>
          <a:p>
            <a:pPr lvl="1" algn="just"/>
            <a:r>
              <a:rPr lang="en-GB" sz="2000" dirty="0">
                <a:solidFill>
                  <a:srgbClr val="0C779D"/>
                </a:solidFill>
              </a:rPr>
              <a:t>3. Forecasting and simulation.</a:t>
            </a:r>
          </a:p>
          <a:p>
            <a:pPr lvl="1" algn="just"/>
            <a:endParaRPr lang="en-GB" sz="2000" dirty="0">
              <a:solidFill>
                <a:srgbClr val="0C779D"/>
              </a:solidFill>
            </a:endParaRPr>
          </a:p>
          <a:p>
            <a:pPr algn="just"/>
            <a:r>
              <a:rPr lang="en-GB" sz="2000" b="1" dirty="0">
                <a:solidFill>
                  <a:srgbClr val="0C779D"/>
                </a:solidFill>
              </a:rPr>
              <a:t>Challenges</a:t>
            </a:r>
            <a:r>
              <a:rPr lang="en-GB" sz="2000" dirty="0">
                <a:solidFill>
                  <a:srgbClr val="0C779D"/>
                </a:solidFill>
              </a:rPr>
              <a:t> (from our point view)</a:t>
            </a:r>
          </a:p>
          <a:p>
            <a:pPr algn="just"/>
            <a:endParaRPr lang="en-GB" sz="800" u="sng" dirty="0">
              <a:solidFill>
                <a:srgbClr val="0C779D"/>
              </a:solidFill>
            </a:endParaRPr>
          </a:p>
          <a:p>
            <a:pPr algn="just"/>
            <a:r>
              <a:rPr lang="en-GB" sz="2000" u="sng" dirty="0">
                <a:solidFill>
                  <a:srgbClr val="0C779D"/>
                </a:solidFill>
              </a:rPr>
              <a:t>Mesh &amp; boundary conditions</a:t>
            </a:r>
            <a:r>
              <a:rPr lang="en-GB" sz="2000" dirty="0">
                <a:solidFill>
                  <a:srgbClr val="0C779D"/>
                </a:solidFill>
              </a:rPr>
              <a:t>: -&gt; </a:t>
            </a:r>
            <a:r>
              <a:rPr lang="en-GB" sz="2000" b="1" dirty="0">
                <a:solidFill>
                  <a:srgbClr val="0C779D"/>
                </a:solidFill>
              </a:rPr>
              <a:t>mesh-free/data-driven</a:t>
            </a:r>
          </a:p>
          <a:p>
            <a:pPr algn="just"/>
            <a:endParaRPr lang="en-GB" sz="2000" dirty="0">
              <a:solidFill>
                <a:srgbClr val="0C779D"/>
              </a:solidFill>
            </a:endParaRPr>
          </a:p>
          <a:p>
            <a:pPr algn="just"/>
            <a:endParaRPr lang="en-GB" sz="2000" dirty="0">
              <a:solidFill>
                <a:srgbClr val="0C779D"/>
              </a:solidFill>
            </a:endParaRPr>
          </a:p>
          <a:p>
            <a:pPr algn="just"/>
            <a:endParaRPr lang="en-GB" sz="2000" dirty="0">
              <a:solidFill>
                <a:srgbClr val="0C779D"/>
              </a:solidFill>
            </a:endParaRPr>
          </a:p>
          <a:p>
            <a:pPr algn="just"/>
            <a:endParaRPr lang="en-GB" sz="2000" dirty="0">
              <a:solidFill>
                <a:srgbClr val="0C779D"/>
              </a:solidFill>
            </a:endParaRPr>
          </a:p>
          <a:p>
            <a:pPr algn="just"/>
            <a:endParaRPr lang="en-GB" sz="2000" dirty="0">
              <a:solidFill>
                <a:srgbClr val="0C779D"/>
              </a:solidFill>
            </a:endParaRPr>
          </a:p>
          <a:p>
            <a:pPr algn="just"/>
            <a:endParaRPr lang="en-GB" sz="2000" dirty="0">
              <a:solidFill>
                <a:srgbClr val="0C779D"/>
              </a:solidFill>
            </a:endParaRPr>
          </a:p>
          <a:p>
            <a:pPr algn="just"/>
            <a:endParaRPr lang="en-GB" sz="2800" dirty="0">
              <a:solidFill>
                <a:srgbClr val="0C779D"/>
              </a:solidFill>
            </a:endParaRPr>
          </a:p>
          <a:p>
            <a:pPr algn="just"/>
            <a:r>
              <a:rPr lang="en-GB" sz="2000" u="sng" dirty="0">
                <a:solidFill>
                  <a:srgbClr val="0C779D"/>
                </a:solidFill>
              </a:rPr>
              <a:t>Governing equations</a:t>
            </a:r>
            <a:r>
              <a:rPr lang="en-GB" sz="2000" dirty="0">
                <a:solidFill>
                  <a:srgbClr val="0C779D"/>
                </a:solidFill>
              </a:rPr>
              <a:t>:  -&gt; </a:t>
            </a:r>
            <a:r>
              <a:rPr lang="en-GB" sz="2000" b="1" dirty="0">
                <a:solidFill>
                  <a:srgbClr val="0C779D"/>
                </a:solidFill>
              </a:rPr>
              <a:t>surrogate model</a:t>
            </a:r>
          </a:p>
          <a:p>
            <a:pPr algn="just"/>
            <a:r>
              <a:rPr lang="en-GB" sz="2000" dirty="0">
                <a:solidFill>
                  <a:srgbClr val="0C779D"/>
                </a:solidFill>
              </a:rPr>
              <a:t>Numerical difficulties associated </a:t>
            </a:r>
            <a:r>
              <a:rPr lang="en-GB" sz="2000">
                <a:solidFill>
                  <a:srgbClr val="0C779D"/>
                </a:solidFill>
              </a:rPr>
              <a:t>with the </a:t>
            </a:r>
            <a:r>
              <a:rPr lang="en-GB" sz="2000" dirty="0">
                <a:solidFill>
                  <a:srgbClr val="0C779D"/>
                </a:solidFill>
              </a:rPr>
              <a:t>Navier-Stokes equations.</a:t>
            </a:r>
          </a:p>
        </p:txBody>
      </p:sp>
      <p:pic>
        <p:nvPicPr>
          <p:cNvPr id="1026" name="Picture 2" descr="Niigata city model and geometry for pedestrian wind comfort wind analysis simulation">
            <a:extLst>
              <a:ext uri="{FF2B5EF4-FFF2-40B4-BE49-F238E27FC236}">
                <a16:creationId xmlns:a16="http://schemas.microsoft.com/office/drawing/2014/main" id="{B61E8380-1835-44E9-9282-E56FC68FE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77" y="3745680"/>
            <a:ext cx="2244260" cy="140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iigata city mesh for CFD simulation">
            <a:extLst>
              <a:ext uri="{FF2B5EF4-FFF2-40B4-BE49-F238E27FC236}">
                <a16:creationId xmlns:a16="http://schemas.microsoft.com/office/drawing/2014/main" id="{5638A678-34B3-4E8B-BD53-D9D2CBE2D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81" y="3745679"/>
            <a:ext cx="2428439" cy="144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iigata city mesh">
            <a:extLst>
              <a:ext uri="{FF2B5EF4-FFF2-40B4-BE49-F238E27FC236}">
                <a16:creationId xmlns:a16="http://schemas.microsoft.com/office/drawing/2014/main" id="{99790AEC-72BD-4734-B141-68A71D820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22" y="3745680"/>
            <a:ext cx="2244260" cy="140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F9A26A-AC60-4CFB-9029-B9DF55FB65A7}"/>
              </a:ext>
            </a:extLst>
          </p:cNvPr>
          <p:cNvSpPr txBox="1"/>
          <p:nvPr/>
        </p:nvSpPr>
        <p:spPr>
          <a:xfrm>
            <a:off x="3324974" y="3456782"/>
            <a:ext cx="2977754" cy="287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C779D"/>
                </a:solidFill>
              </a:rPr>
              <a:t>No-slip boundary condition on the walls</a:t>
            </a:r>
            <a:endParaRPr lang="en-GB" sz="1600" dirty="0">
              <a:solidFill>
                <a:srgbClr val="0C779D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366449-97B3-4765-9588-E31C0139D0EE}"/>
              </a:ext>
            </a:extLst>
          </p:cNvPr>
          <p:cNvSpPr txBox="1"/>
          <p:nvPr/>
        </p:nvSpPr>
        <p:spPr>
          <a:xfrm>
            <a:off x="333476" y="3456783"/>
            <a:ext cx="2198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C779D"/>
                </a:solidFill>
              </a:rPr>
              <a:t>Far-field/meteorological</a:t>
            </a:r>
            <a:endParaRPr lang="en-GB" sz="1600" dirty="0">
              <a:solidFill>
                <a:srgbClr val="0C77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81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42518-4B03-42E1-BD48-5F3D74EEFCAB}"/>
              </a:ext>
            </a:extLst>
          </p:cNvPr>
          <p:cNvSpPr txBox="1"/>
          <p:nvPr/>
        </p:nvSpPr>
        <p:spPr>
          <a:xfrm>
            <a:off x="0" y="0"/>
            <a:ext cx="6838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C779D"/>
                </a:solidFill>
                <a:latin typeface="+mj-lt"/>
                <a:ea typeface="+mj-ea"/>
                <a:cs typeface="+mj-cs"/>
              </a:rPr>
              <a:t>Navier-Stokes equations in urban environment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654D05-15F3-441E-A7D9-2027955A53D7}"/>
              </a:ext>
            </a:extLst>
          </p:cNvPr>
          <p:cNvCxnSpPr/>
          <p:nvPr/>
        </p:nvCxnSpPr>
        <p:spPr>
          <a:xfrm>
            <a:off x="0" y="607741"/>
            <a:ext cx="12192000" cy="0"/>
          </a:xfrm>
          <a:prstGeom prst="line">
            <a:avLst/>
          </a:prstGeom>
          <a:ln w="38100">
            <a:solidFill>
              <a:srgbClr val="0C7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3">
            <a:extLst>
              <a:ext uri="{FF2B5EF4-FFF2-40B4-BE49-F238E27FC236}">
                <a16:creationId xmlns:a16="http://schemas.microsoft.com/office/drawing/2014/main" id="{AAFDE85F-B58E-46DF-AD57-31E715A7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975" y="82431"/>
            <a:ext cx="2743200" cy="365125"/>
          </a:xfrm>
        </p:spPr>
        <p:txBody>
          <a:bodyPr/>
          <a:lstStyle/>
          <a:p>
            <a:r>
              <a:rPr lang="en-GB" dirty="0"/>
              <a:t>5/9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C1EB64-6CB4-49DF-931A-49BF5AC7AE4E}"/>
              </a:ext>
            </a:extLst>
          </p:cNvPr>
          <p:cNvSpPr txBox="1"/>
          <p:nvPr/>
        </p:nvSpPr>
        <p:spPr>
          <a:xfrm>
            <a:off x="5587770" y="294180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FBEC60-221E-414F-AE6F-56A71146FDF0}"/>
              </a:ext>
            </a:extLst>
          </p:cNvPr>
          <p:cNvSpPr txBox="1"/>
          <p:nvPr/>
        </p:nvSpPr>
        <p:spPr>
          <a:xfrm>
            <a:off x="86516" y="720754"/>
            <a:ext cx="1201896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C779D"/>
                </a:solidFill>
              </a:rPr>
              <a:t>Navier-Stokes equations  </a:t>
            </a:r>
          </a:p>
          <a:p>
            <a:pPr algn="just"/>
            <a:endParaRPr lang="en-US" sz="800" b="1" dirty="0">
              <a:solidFill>
                <a:srgbClr val="0C779D"/>
              </a:solidFill>
            </a:endParaRPr>
          </a:p>
          <a:p>
            <a:pPr algn="just"/>
            <a:r>
              <a:rPr lang="en-US" sz="2000" u="sng" dirty="0">
                <a:solidFill>
                  <a:srgbClr val="0C779D"/>
                </a:solidFill>
              </a:rPr>
              <a:t>Momentum</a:t>
            </a:r>
          </a:p>
          <a:p>
            <a:pPr algn="just"/>
            <a:endParaRPr lang="en-US" sz="2000" u="sng" dirty="0">
              <a:solidFill>
                <a:srgbClr val="0C779D"/>
              </a:solidFill>
            </a:endParaRPr>
          </a:p>
          <a:p>
            <a:pPr algn="just"/>
            <a:endParaRPr lang="en-US" sz="2000" u="sng" dirty="0">
              <a:solidFill>
                <a:srgbClr val="0C779D"/>
              </a:solidFill>
            </a:endParaRPr>
          </a:p>
          <a:p>
            <a:pPr algn="just"/>
            <a:endParaRPr lang="en-US" sz="2000" u="sng" dirty="0">
              <a:solidFill>
                <a:srgbClr val="0C779D"/>
              </a:solidFill>
            </a:endParaRPr>
          </a:p>
          <a:p>
            <a:pPr algn="just"/>
            <a:endParaRPr lang="en-US" sz="2000" u="sng" dirty="0">
              <a:solidFill>
                <a:srgbClr val="0C779D"/>
              </a:solidFill>
            </a:endParaRPr>
          </a:p>
          <a:p>
            <a:pPr algn="just"/>
            <a:r>
              <a:rPr lang="en-US" sz="2000" u="sng" dirty="0">
                <a:solidFill>
                  <a:srgbClr val="0C779D"/>
                </a:solidFill>
              </a:rPr>
              <a:t>Continuity</a:t>
            </a:r>
            <a:r>
              <a:rPr lang="en-US" sz="2000" dirty="0">
                <a:solidFill>
                  <a:srgbClr val="0C779D"/>
                </a:solidFill>
              </a:rPr>
              <a:t> </a:t>
            </a:r>
            <a:endParaRPr lang="en-GB" sz="2000" dirty="0">
              <a:solidFill>
                <a:srgbClr val="0C779D"/>
              </a:solidFill>
            </a:endParaRPr>
          </a:p>
          <a:p>
            <a:pPr lvl="1" algn="just"/>
            <a:endParaRPr lang="en-GB" sz="2000" dirty="0">
              <a:solidFill>
                <a:srgbClr val="0C779D"/>
              </a:solidFill>
            </a:endParaRPr>
          </a:p>
          <a:p>
            <a:pPr algn="just"/>
            <a:endParaRPr lang="en-GB" sz="2400" dirty="0">
              <a:solidFill>
                <a:srgbClr val="0C779D"/>
              </a:solidFill>
            </a:endParaRPr>
          </a:p>
          <a:p>
            <a:pPr algn="just"/>
            <a:r>
              <a:rPr lang="en-GB" sz="2000" u="sng" dirty="0">
                <a:solidFill>
                  <a:srgbClr val="0C779D"/>
                </a:solidFill>
              </a:rPr>
              <a:t>Physical boundary conditions</a:t>
            </a:r>
            <a:r>
              <a:rPr lang="en-GB" sz="2000" dirty="0">
                <a:solidFill>
                  <a:srgbClr val="0C779D"/>
                </a:solidFill>
              </a:rPr>
              <a:t>:</a:t>
            </a:r>
          </a:p>
          <a:p>
            <a:pPr marL="457200" indent="-457200" algn="just">
              <a:buAutoNum type="arabicPeriod"/>
            </a:pPr>
            <a:r>
              <a:rPr lang="en-GB" sz="2000" dirty="0">
                <a:solidFill>
                  <a:srgbClr val="0C779D"/>
                </a:solidFill>
              </a:rPr>
              <a:t>Canopy: meteorology</a:t>
            </a:r>
          </a:p>
          <a:p>
            <a:pPr marL="457200" indent="-457200" algn="just">
              <a:buAutoNum type="arabicPeriod"/>
            </a:pPr>
            <a:r>
              <a:rPr lang="en-GB" sz="2000" dirty="0">
                <a:solidFill>
                  <a:srgbClr val="0C779D"/>
                </a:solidFill>
              </a:rPr>
              <a:t>Border: zero velocity gradient</a:t>
            </a:r>
          </a:p>
          <a:p>
            <a:pPr marL="457200" indent="-457200" algn="just">
              <a:buAutoNum type="arabicPeriod"/>
            </a:pPr>
            <a:r>
              <a:rPr lang="en-GB" sz="2000" dirty="0">
                <a:solidFill>
                  <a:srgbClr val="0C779D"/>
                </a:solidFill>
              </a:rPr>
              <a:t>Walls: zero velocity</a:t>
            </a:r>
          </a:p>
          <a:p>
            <a:pPr marL="457200" indent="-457200" algn="just">
              <a:buAutoNum type="arabicPeriod"/>
            </a:pPr>
            <a:endParaRPr lang="en-GB" sz="2000" dirty="0">
              <a:solidFill>
                <a:srgbClr val="0C779D"/>
              </a:solidFill>
            </a:endParaRPr>
          </a:p>
          <a:p>
            <a:pPr algn="just"/>
            <a:r>
              <a:rPr lang="en-GB" sz="2000" dirty="0">
                <a:solidFill>
                  <a:srgbClr val="0C779D"/>
                </a:solidFill>
              </a:rPr>
              <a:t>Comments: </a:t>
            </a:r>
          </a:p>
          <a:p>
            <a:pPr marL="457200" indent="-457200" algn="just">
              <a:buAutoNum type="arabicPeriod"/>
            </a:pPr>
            <a:r>
              <a:rPr lang="en-GB" sz="2000" dirty="0">
                <a:solidFill>
                  <a:srgbClr val="0C779D"/>
                </a:solidFill>
              </a:rPr>
              <a:t>The implementation of physical boundary conditions requires the wind field to reach a steady state, leading to a large size of the computation domain.</a:t>
            </a:r>
          </a:p>
          <a:p>
            <a:pPr marL="457200" indent="-457200" algn="just">
              <a:buAutoNum type="arabicPeriod"/>
            </a:pPr>
            <a:r>
              <a:rPr lang="en-GB" sz="2000" dirty="0">
                <a:solidFill>
                  <a:srgbClr val="0C779D"/>
                </a:solidFill>
              </a:rPr>
              <a:t>Urban wind field can be viewed as a superposition of an </a:t>
            </a:r>
            <a:r>
              <a:rPr lang="en-GB" sz="2000" u="sng" dirty="0">
                <a:solidFill>
                  <a:srgbClr val="0C779D"/>
                </a:solidFill>
              </a:rPr>
              <a:t>analytical vertical profile</a:t>
            </a:r>
            <a:r>
              <a:rPr lang="en-GB" sz="2000" dirty="0">
                <a:solidFill>
                  <a:srgbClr val="0C779D"/>
                </a:solidFill>
              </a:rPr>
              <a:t>, where the freestream velocity is given by the meteorology, and a </a:t>
            </a:r>
            <a:r>
              <a:rPr lang="en-GB" sz="2000" u="sng" dirty="0">
                <a:solidFill>
                  <a:srgbClr val="0C779D"/>
                </a:solidFill>
              </a:rPr>
              <a:t>perturbation.</a:t>
            </a:r>
            <a:r>
              <a:rPr lang="en-GB" sz="2000" dirty="0">
                <a:solidFill>
                  <a:srgbClr val="0C779D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DDDB0-63AB-4748-9C93-2F9819EA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1" y="1555757"/>
            <a:ext cx="4140705" cy="1133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1963F-01DF-4B2D-9791-1A89DDDC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6" y="3093070"/>
            <a:ext cx="1352572" cy="460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DB1042-50CE-466C-A0C4-F99F436D44D4}"/>
              </a:ext>
            </a:extLst>
          </p:cNvPr>
          <p:cNvSpPr txBox="1"/>
          <p:nvPr/>
        </p:nvSpPr>
        <p:spPr>
          <a:xfrm>
            <a:off x="4724533" y="688483"/>
            <a:ext cx="7436922" cy="203132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u="sng" dirty="0">
                <a:solidFill>
                  <a:srgbClr val="0C779D"/>
                </a:solidFill>
              </a:rPr>
              <a:t>Remark on practicality</a:t>
            </a:r>
          </a:p>
          <a:p>
            <a:pPr algn="just"/>
            <a:endParaRPr lang="en-US" sz="900" u="sng" dirty="0">
              <a:solidFill>
                <a:srgbClr val="0C779D"/>
              </a:solidFill>
            </a:endParaRPr>
          </a:p>
          <a:p>
            <a:pPr algn="just"/>
            <a:endParaRPr lang="en-SG" sz="900" u="sng" dirty="0">
              <a:solidFill>
                <a:srgbClr val="0C779D"/>
              </a:solidFill>
            </a:endParaRPr>
          </a:p>
          <a:p>
            <a:pPr algn="just"/>
            <a:endParaRPr lang="en-SG" sz="900" u="sng" dirty="0">
              <a:solidFill>
                <a:srgbClr val="0C779D"/>
              </a:solidFill>
            </a:endParaRPr>
          </a:p>
          <a:p>
            <a:pPr algn="just"/>
            <a:endParaRPr lang="en-SG" sz="900" u="sng" dirty="0">
              <a:solidFill>
                <a:srgbClr val="0C779D"/>
              </a:solidFill>
            </a:endParaRPr>
          </a:p>
          <a:p>
            <a:pPr algn="just"/>
            <a:endParaRPr lang="en-SG" sz="900" u="sng" dirty="0">
              <a:solidFill>
                <a:srgbClr val="0C779D"/>
              </a:solidFill>
            </a:endParaRPr>
          </a:p>
          <a:p>
            <a:pPr algn="just"/>
            <a:endParaRPr lang="en-SG" sz="900" u="sng" dirty="0">
              <a:solidFill>
                <a:srgbClr val="0C779D"/>
              </a:solidFill>
            </a:endParaRPr>
          </a:p>
          <a:p>
            <a:pPr algn="just"/>
            <a:endParaRPr lang="en-SG" sz="900" u="sng" dirty="0">
              <a:solidFill>
                <a:srgbClr val="0C779D"/>
              </a:solidFill>
            </a:endParaRPr>
          </a:p>
          <a:p>
            <a:pPr algn="just"/>
            <a:endParaRPr lang="en-SG" sz="900" u="sng" dirty="0">
              <a:solidFill>
                <a:srgbClr val="0C779D"/>
              </a:solidFill>
            </a:endParaRPr>
          </a:p>
          <a:p>
            <a:pPr algn="just"/>
            <a:endParaRPr lang="en-SG" sz="900" u="sng" dirty="0">
              <a:solidFill>
                <a:srgbClr val="0C779D"/>
              </a:solidFill>
            </a:endParaRPr>
          </a:p>
          <a:p>
            <a:pPr algn="just"/>
            <a:endParaRPr lang="en-SG" sz="900" u="sng" dirty="0">
              <a:solidFill>
                <a:srgbClr val="0C779D"/>
              </a:solidFill>
            </a:endParaRPr>
          </a:p>
          <a:p>
            <a:pPr algn="just"/>
            <a:endParaRPr lang="en-SG" sz="900" u="sng" dirty="0">
              <a:solidFill>
                <a:srgbClr val="0C779D"/>
              </a:solidFill>
            </a:endParaRPr>
          </a:p>
          <a:p>
            <a:pPr algn="just"/>
            <a:endParaRPr lang="en-SG" sz="900" u="sng" dirty="0">
              <a:solidFill>
                <a:srgbClr val="0C779D"/>
              </a:solidFill>
            </a:endParaRPr>
          </a:p>
        </p:txBody>
      </p:sp>
      <p:pic>
        <p:nvPicPr>
          <p:cNvPr id="32" name="Picture 6" descr="Niigata city mesh for CFD simulation">
            <a:extLst>
              <a:ext uri="{FF2B5EF4-FFF2-40B4-BE49-F238E27FC236}">
                <a16:creationId xmlns:a16="http://schemas.microsoft.com/office/drawing/2014/main" id="{2C05C74A-3BD5-4040-A1B6-861C320C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234" y="3397920"/>
            <a:ext cx="3536250" cy="212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B27DBC0-8CA6-4CFC-B8DA-49C883A11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32" y="3397921"/>
            <a:ext cx="3786897" cy="205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B097A3-5CF3-44AE-BD17-794D1E7CB249}"/>
              </a:ext>
            </a:extLst>
          </p:cNvPr>
          <p:cNvCxnSpPr/>
          <p:nvPr/>
        </p:nvCxnSpPr>
        <p:spPr>
          <a:xfrm>
            <a:off x="4724533" y="4015083"/>
            <a:ext cx="7380951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5378017-075B-40DB-8951-F643C7601B20}"/>
              </a:ext>
            </a:extLst>
          </p:cNvPr>
          <p:cNvSpPr txBox="1"/>
          <p:nvPr/>
        </p:nvSpPr>
        <p:spPr>
          <a:xfrm>
            <a:off x="5875386" y="3080302"/>
            <a:ext cx="1879753" cy="335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Meteorological data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052D1-85D0-48F7-8780-1A078AFB8C8E}"/>
              </a:ext>
            </a:extLst>
          </p:cNvPr>
          <p:cNvSpPr txBox="1"/>
          <p:nvPr/>
        </p:nvSpPr>
        <p:spPr>
          <a:xfrm>
            <a:off x="10277221" y="3645751"/>
            <a:ext cx="188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Canopy of the city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AF3E706-0161-C708-0070-F590DECE03F8}"/>
              </a:ext>
            </a:extLst>
          </p:cNvPr>
          <p:cNvGrpSpPr/>
          <p:nvPr/>
        </p:nvGrpSpPr>
        <p:grpSpPr>
          <a:xfrm>
            <a:off x="7157720" y="767927"/>
            <a:ext cx="4937760" cy="1921595"/>
            <a:chOff x="6462190" y="1005550"/>
            <a:chExt cx="6842331" cy="19848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23387B-553E-B422-68F7-791C75149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23861" y="1005550"/>
              <a:ext cx="2880660" cy="19566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0A6D74-D841-2C0C-3BCB-3EE41B85C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2190" y="1013212"/>
              <a:ext cx="3961670" cy="197720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CBCFFD-43C8-4009-1D6C-845CBF786190}"/>
                  </a:ext>
                </a:extLst>
              </p:cNvPr>
              <p:cNvSpPr txBox="1"/>
              <p:nvPr/>
            </p:nvSpPr>
            <p:spPr>
              <a:xfrm>
                <a:off x="4770563" y="1015102"/>
                <a:ext cx="2331121" cy="1480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SG" dirty="0"/>
                  <a:t>The kinematic eddy viscosity of the air</a:t>
                </a:r>
              </a:p>
              <a:p>
                <a:pPr algn="ctr"/>
                <a:r>
                  <a:rPr lang="en-SG" dirty="0"/>
                  <a:t> </a:t>
                </a:r>
                <a14:m>
                  <m:oMath xmlns:m="http://schemas.openxmlformats.org/officeDocument/2006/math">
                    <m:r>
                      <a:rPr lang="en-SG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SG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SG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SG" dirty="0"/>
              </a:p>
              <a:p>
                <a:pPr algn="just"/>
                <a:r>
                  <a:rPr lang="en-SG" dirty="0"/>
                  <a:t>Yet the viscous term is not negligible.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CBCFFD-43C8-4009-1D6C-845CBF786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563" y="1015102"/>
                <a:ext cx="2331121" cy="1480405"/>
              </a:xfrm>
              <a:prstGeom prst="rect">
                <a:avLst/>
              </a:prstGeom>
              <a:blipFill>
                <a:blip r:embed="rId9"/>
                <a:stretch>
                  <a:fillRect l="-2356" t="-2479" r="-2094" b="-619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02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E142876-8760-B962-9DE7-BD51C4A9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6" y="6209555"/>
            <a:ext cx="4534682" cy="566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A42518-4B03-42E1-BD48-5F3D74EEFCAB}"/>
              </a:ext>
            </a:extLst>
          </p:cNvPr>
          <p:cNvSpPr txBox="1"/>
          <p:nvPr/>
        </p:nvSpPr>
        <p:spPr>
          <a:xfrm>
            <a:off x="0" y="0"/>
            <a:ext cx="9554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>
                <a:solidFill>
                  <a:srgbClr val="0C779D"/>
                </a:solidFill>
                <a:latin typeface="+mj-lt"/>
                <a:ea typeface="+mj-ea"/>
                <a:cs typeface="+mj-cs"/>
              </a:rPr>
              <a:t>Reynolds averaged Navier-Stokes </a:t>
            </a:r>
            <a:r>
              <a:rPr lang="en-GB" sz="2800" dirty="0">
                <a:solidFill>
                  <a:srgbClr val="0C779D"/>
                </a:solidFill>
                <a:latin typeface="+mj-lt"/>
                <a:ea typeface="+mj-ea"/>
                <a:cs typeface="+mj-cs"/>
              </a:rPr>
              <a:t>equations in urban environment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654D05-15F3-441E-A7D9-2027955A53D7}"/>
              </a:ext>
            </a:extLst>
          </p:cNvPr>
          <p:cNvCxnSpPr/>
          <p:nvPr/>
        </p:nvCxnSpPr>
        <p:spPr>
          <a:xfrm>
            <a:off x="0" y="607741"/>
            <a:ext cx="12192000" cy="0"/>
          </a:xfrm>
          <a:prstGeom prst="line">
            <a:avLst/>
          </a:prstGeom>
          <a:ln w="38100">
            <a:solidFill>
              <a:srgbClr val="0C7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3">
            <a:extLst>
              <a:ext uri="{FF2B5EF4-FFF2-40B4-BE49-F238E27FC236}">
                <a16:creationId xmlns:a16="http://schemas.microsoft.com/office/drawing/2014/main" id="{AAFDE85F-B58E-46DF-AD57-31E715A7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975" y="82431"/>
            <a:ext cx="2743200" cy="365125"/>
          </a:xfrm>
        </p:spPr>
        <p:txBody>
          <a:bodyPr/>
          <a:lstStyle/>
          <a:p>
            <a:r>
              <a:rPr lang="en-GB" dirty="0"/>
              <a:t>6/9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FBEC60-221E-414F-AE6F-56A71146FDF0}"/>
                  </a:ext>
                </a:extLst>
              </p:cNvPr>
              <p:cNvSpPr txBox="1"/>
              <p:nvPr/>
            </p:nvSpPr>
            <p:spPr>
              <a:xfrm>
                <a:off x="86516" y="720754"/>
                <a:ext cx="6009484" cy="655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b="1" dirty="0">
                    <a:solidFill>
                      <a:srgbClr val="0C779D"/>
                    </a:solidFill>
                  </a:rPr>
                  <a:t>R</a:t>
                </a:r>
                <a:r>
                  <a:rPr lang="en-SG" altLang="zh-CN" sz="2000" b="1" dirty="0" err="1">
                    <a:solidFill>
                      <a:srgbClr val="0C779D"/>
                    </a:solidFill>
                  </a:rPr>
                  <a:t>eynolds</a:t>
                </a:r>
                <a:r>
                  <a:rPr lang="en-SG" altLang="zh-CN" sz="2000" b="1" dirty="0">
                    <a:solidFill>
                      <a:srgbClr val="0C779D"/>
                    </a:solidFill>
                  </a:rPr>
                  <a:t> decomposition: </a:t>
                </a:r>
                <a:r>
                  <a:rPr lang="en-SG" altLang="zh-CN" sz="2000" dirty="0">
                    <a:solidFill>
                      <a:srgbClr val="0C779D"/>
                    </a:solidFill>
                  </a:rPr>
                  <a:t>decompose the velocity and the pressure into a mean flow </a:t>
                </a:r>
                <a14:m>
                  <m:oMath xmlns:m="http://schemas.openxmlformats.org/officeDocument/2006/math">
                    <m:r>
                      <a:rPr lang="en-SG" altLang="zh-CN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altLang="zh-CN" sz="2000" b="1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SG" altLang="zh-CN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SG" altLang="zh-CN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altLang="zh-CN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C779D"/>
                    </a:solidFill>
                  </a:rPr>
                  <a:t>, a </a:t>
                </a:r>
                <a:r>
                  <a:rPr lang="en-US" altLang="zh-CN" sz="2000" dirty="0">
                    <a:solidFill>
                      <a:srgbClr val="0C779D"/>
                    </a:solidFill>
                  </a:rPr>
                  <a:t>turbulent</a:t>
                </a:r>
                <a:r>
                  <a:rPr lang="en-SG" altLang="zh-CN" sz="2000" dirty="0">
                    <a:solidFill>
                      <a:srgbClr val="0C779D"/>
                    </a:solidFill>
                  </a:rPr>
                  <a:t> fluctuation </a:t>
                </a:r>
                <a14:m>
                  <m:oMath xmlns:m="http://schemas.openxmlformats.org/officeDocument/2006/math">
                    <m:r>
                      <a:rPr lang="en-SG" altLang="zh-CN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SG" altLang="zh-CN" sz="2000" b="1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altLang="zh-CN" sz="2000" b="1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p>
                        <m:r>
                          <a:rPr lang="en-SG" altLang="zh-CN" sz="2000" b="1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altLang="zh-CN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altLang="zh-CN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altLang="zh-CN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SG" altLang="zh-CN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altLang="zh-CN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C779D"/>
                    </a:solidFill>
                  </a:rPr>
                  <a:t>, and a deviation </a:t>
                </a:r>
                <a14:m>
                  <m:oMath xmlns:m="http://schemas.openxmlformats.org/officeDocument/2006/math">
                    <m:r>
                      <a:rPr lang="en-SG" sz="2000" b="0" i="0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2000" b="1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000" b="1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  <m:r>
                      <a:rPr lang="en-SG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SG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SG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C779D"/>
                    </a:solidFill>
                  </a:rPr>
                  <a:t>. Performing long time average</a:t>
                </a: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1050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US" sz="2000" dirty="0">
                    <a:solidFill>
                      <a:srgbClr val="0C779D"/>
                    </a:solidFill>
                  </a:rPr>
                  <a:t>And evoking the </a:t>
                </a:r>
                <a:r>
                  <a:rPr lang="en-SG" sz="2000" dirty="0">
                    <a:solidFill>
                      <a:srgbClr val="0C779D"/>
                    </a:solidFill>
                  </a:rPr>
                  <a:t>turbulent-viscosity hypothesis</a:t>
                </a:r>
                <a:r>
                  <a:rPr lang="en-US" sz="2000" dirty="0">
                    <a:solidFill>
                      <a:srgbClr val="0C779D"/>
                    </a:solidFill>
                  </a:rPr>
                  <a:t>  </a:t>
                </a: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11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200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US" sz="2000" dirty="0">
                    <a:solidFill>
                      <a:srgbClr val="0C779D"/>
                    </a:solidFill>
                  </a:rPr>
                  <a:t>we obtain </a:t>
                </a: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200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US" sz="2000" dirty="0">
                    <a:solidFill>
                      <a:srgbClr val="0C779D"/>
                    </a:solidFill>
                  </a:rPr>
                  <a:t>Remark: the presence of turbulence augments the mean pressure field with turbulent kinetic energy and augments the molecular kinematic viscosity with eddy viscosity</a:t>
                </a:r>
              </a:p>
              <a:p>
                <a:pPr algn="just"/>
                <a:endParaRPr lang="en-US" sz="2000" u="sng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2000" u="sng" dirty="0">
                  <a:solidFill>
                    <a:srgbClr val="0C779D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AFBEC60-221E-414F-AE6F-56A71146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6" y="720754"/>
                <a:ext cx="6009484" cy="6555641"/>
              </a:xfrm>
              <a:prstGeom prst="rect">
                <a:avLst/>
              </a:prstGeom>
              <a:blipFill>
                <a:blip r:embed="rId4"/>
                <a:stretch>
                  <a:fillRect l="-1014" t="-465" r="-11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964BC72-0915-D7A5-D4B1-535A92AC8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249" y="2778012"/>
            <a:ext cx="3234018" cy="589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78A9F9-C431-B16E-5B28-C1A209FB7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5" y="3508673"/>
            <a:ext cx="6004935" cy="16238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98B9A3-B7F9-8F3F-3194-3BD22083E48D}"/>
                  </a:ext>
                </a:extLst>
              </p:cNvPr>
              <p:cNvSpPr txBox="1"/>
              <p:nvPr/>
            </p:nvSpPr>
            <p:spPr>
              <a:xfrm>
                <a:off x="6182516" y="720754"/>
                <a:ext cx="5968541" cy="5847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SG" sz="2000" b="1" dirty="0">
                    <a:solidFill>
                      <a:srgbClr val="0C779D"/>
                    </a:solidFill>
                  </a:rPr>
                  <a:t>A priori knowledge</a:t>
                </a:r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600" dirty="0">
                  <a:solidFill>
                    <a:srgbClr val="FF0000"/>
                  </a:solidFill>
                </a:endParaRPr>
              </a:p>
              <a:p>
                <a:pPr algn="just"/>
                <a:r>
                  <a:rPr lang="en-US" sz="2000" dirty="0">
                    <a:solidFill>
                      <a:srgbClr val="0C779D"/>
                    </a:solidFill>
                  </a:rPr>
                  <a:t>1. Velocity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2000" b="1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en-US" sz="2000" b="1" dirty="0">
                    <a:solidFill>
                      <a:srgbClr val="0C779D"/>
                    </a:solidFill>
                  </a:rPr>
                  <a:t> </a:t>
                </a:r>
                <a:r>
                  <a:rPr lang="en-US" sz="2000" dirty="0">
                    <a:solidFill>
                      <a:srgbClr val="0C779D"/>
                    </a:solidFill>
                  </a:rPr>
                  <a:t>vanishes inside the buildings</a:t>
                </a:r>
              </a:p>
              <a:p>
                <a:pPr marL="457200" indent="-457200" algn="just">
                  <a:buAutoNum type="arabicPeriod"/>
                </a:pPr>
                <a:endParaRPr lang="en-US" sz="2000" dirty="0">
                  <a:solidFill>
                    <a:srgbClr val="0C779D"/>
                  </a:solidFill>
                </a:endParaRPr>
              </a:p>
              <a:p>
                <a:pPr marL="457200" indent="-457200" algn="just">
                  <a:buAutoNum type="arabicPeriod"/>
                </a:pPr>
                <a:endParaRPr lang="en-US" sz="2000" dirty="0">
                  <a:solidFill>
                    <a:srgbClr val="0C779D"/>
                  </a:solidFill>
                </a:endParaRPr>
              </a:p>
              <a:p>
                <a:pPr marL="457200" indent="-457200" algn="just">
                  <a:buAutoNum type="arabicPeriod"/>
                </a:pPr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US" sz="2000" dirty="0">
                    <a:solidFill>
                      <a:srgbClr val="0C779D"/>
                    </a:solidFill>
                  </a:rPr>
                  <a:t>Remark: classification with binary cross entropy loss.</a:t>
                </a:r>
              </a:p>
              <a:p>
                <a:pPr algn="just"/>
                <a:endParaRPr lang="en-US" sz="2000" u="sng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US" sz="2000" dirty="0">
                    <a:solidFill>
                      <a:srgbClr val="0C779D"/>
                    </a:solidFill>
                  </a:rPr>
                  <a:t>2. In the absence of budlings, the mean velocity</a:t>
                </a: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2800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US" sz="2000" dirty="0">
                    <a:solidFill>
                      <a:srgbClr val="0C779D"/>
                    </a:solidFill>
                  </a:rPr>
                  <a:t>Which also implies that the deviation vanishes on the ground and at the canopy of the city</a:t>
                </a: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SG" sz="2000" dirty="0">
                    <a:solidFill>
                      <a:srgbClr val="0C779D"/>
                    </a:solidFill>
                  </a:rPr>
                  <a:t>3. To be compatible with the logarithmic wind profile, the eddy viscosity is linear</a:t>
                </a:r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  <a:p>
                <a:pPr algn="just"/>
                <a:endParaRPr lang="en-US" sz="2000" dirty="0">
                  <a:solidFill>
                    <a:srgbClr val="0C779D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98B9A3-B7F9-8F3F-3194-3BD22083E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16" y="720754"/>
                <a:ext cx="5968541" cy="5847755"/>
              </a:xfrm>
              <a:prstGeom prst="rect">
                <a:avLst/>
              </a:prstGeom>
              <a:blipFill>
                <a:blip r:embed="rId7"/>
                <a:stretch>
                  <a:fillRect l="-1021" t="-521" r="-11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D00D948-F052-007A-1D93-1BE3F64A18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566" y="1939414"/>
            <a:ext cx="3687383" cy="492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B4209B-79D9-8B88-5BA4-419812A1BD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5606" y="1524241"/>
            <a:ext cx="3642360" cy="8895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8284BA-7942-719B-C288-966D076248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8025" y="3401224"/>
            <a:ext cx="5609900" cy="597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3F7E78-3E40-C9B2-49EE-ECBE5AC5BA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3328" y="4643855"/>
            <a:ext cx="1846915" cy="684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3B7273-9058-ABD6-C7AE-D973D34B17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1984" y="5972916"/>
            <a:ext cx="2949601" cy="59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8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42518-4B03-42E1-BD48-5F3D74EEFCAB}"/>
              </a:ext>
            </a:extLst>
          </p:cNvPr>
          <p:cNvSpPr txBox="1"/>
          <p:nvPr/>
        </p:nvSpPr>
        <p:spPr>
          <a:xfrm>
            <a:off x="0" y="0"/>
            <a:ext cx="3251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C779D"/>
                </a:solidFill>
                <a:latin typeface="+mj-lt"/>
                <a:ea typeface="+mj-ea"/>
                <a:cs typeface="+mj-cs"/>
              </a:rPr>
              <a:t>Hybrid twin synthesis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654D05-15F3-441E-A7D9-2027955A53D7}"/>
              </a:ext>
            </a:extLst>
          </p:cNvPr>
          <p:cNvCxnSpPr/>
          <p:nvPr/>
        </p:nvCxnSpPr>
        <p:spPr>
          <a:xfrm>
            <a:off x="0" y="607741"/>
            <a:ext cx="12192000" cy="0"/>
          </a:xfrm>
          <a:prstGeom prst="line">
            <a:avLst/>
          </a:prstGeom>
          <a:ln w="38100">
            <a:solidFill>
              <a:srgbClr val="0C7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3">
            <a:extLst>
              <a:ext uri="{FF2B5EF4-FFF2-40B4-BE49-F238E27FC236}">
                <a16:creationId xmlns:a16="http://schemas.microsoft.com/office/drawing/2014/main" id="{AAFDE85F-B58E-46DF-AD57-31E715A7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975" y="82431"/>
            <a:ext cx="2743200" cy="365125"/>
          </a:xfrm>
        </p:spPr>
        <p:txBody>
          <a:bodyPr/>
          <a:lstStyle/>
          <a:p>
            <a:r>
              <a:rPr lang="en-GB" dirty="0"/>
              <a:t>7/9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FBEC60-221E-414F-AE6F-56A71146FDF0}"/>
              </a:ext>
            </a:extLst>
          </p:cNvPr>
          <p:cNvSpPr txBox="1"/>
          <p:nvPr/>
        </p:nvSpPr>
        <p:spPr>
          <a:xfrm>
            <a:off x="86516" y="720754"/>
            <a:ext cx="8823918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C779D"/>
                </a:solidFill>
              </a:rPr>
              <a:t>Physics are intertwined with neural networks via </a:t>
            </a:r>
            <a:r>
              <a:rPr lang="en-US" sz="2000" u="sng" dirty="0">
                <a:solidFill>
                  <a:srgbClr val="0C779D"/>
                </a:solidFill>
              </a:rPr>
              <a:t>neural ansatz</a:t>
            </a:r>
            <a:r>
              <a:rPr lang="en-US" sz="2000" dirty="0">
                <a:solidFill>
                  <a:srgbClr val="0C779D"/>
                </a:solidFill>
              </a:rPr>
              <a:t> and </a:t>
            </a:r>
            <a:r>
              <a:rPr lang="en-US" sz="2000" u="sng" dirty="0">
                <a:solidFill>
                  <a:srgbClr val="0C779D"/>
                </a:solidFill>
              </a:rPr>
              <a:t>loss functions</a:t>
            </a:r>
            <a:r>
              <a:rPr lang="en-US" sz="2000" dirty="0">
                <a:solidFill>
                  <a:srgbClr val="0C779D"/>
                </a:solidFill>
              </a:rPr>
              <a:t>.</a:t>
            </a:r>
          </a:p>
          <a:p>
            <a:pPr algn="just"/>
            <a:endParaRPr lang="en-US" sz="800" dirty="0">
              <a:solidFill>
                <a:srgbClr val="0C779D"/>
              </a:solidFill>
            </a:endParaRPr>
          </a:p>
          <a:p>
            <a:pPr algn="just"/>
            <a:r>
              <a:rPr lang="en-US" sz="2000" u="sng" dirty="0">
                <a:solidFill>
                  <a:srgbClr val="0C779D"/>
                </a:solidFill>
              </a:rPr>
              <a:t>Neural ansatz </a:t>
            </a:r>
          </a:p>
          <a:p>
            <a:pPr algn="just"/>
            <a:endParaRPr lang="en-US" sz="2000" u="sng" dirty="0">
              <a:solidFill>
                <a:srgbClr val="0C779D"/>
              </a:solidFill>
            </a:endParaRPr>
          </a:p>
          <a:p>
            <a:pPr algn="just"/>
            <a:endParaRPr lang="en-US" sz="2000" u="sng" dirty="0">
              <a:solidFill>
                <a:srgbClr val="0C779D"/>
              </a:solidFill>
            </a:endParaRPr>
          </a:p>
          <a:p>
            <a:pPr algn="just"/>
            <a:endParaRPr lang="en-US" sz="2000" u="sng" dirty="0">
              <a:solidFill>
                <a:srgbClr val="0C779D"/>
              </a:solidFill>
            </a:endParaRPr>
          </a:p>
          <a:p>
            <a:pPr algn="just"/>
            <a:endParaRPr lang="en-US" sz="2000" u="sng" dirty="0">
              <a:solidFill>
                <a:srgbClr val="0C779D"/>
              </a:solidFill>
            </a:endParaRPr>
          </a:p>
          <a:p>
            <a:pPr algn="just"/>
            <a:endParaRPr lang="en-US" sz="2000" u="sng" dirty="0">
              <a:solidFill>
                <a:srgbClr val="0C779D"/>
              </a:solidFill>
            </a:endParaRPr>
          </a:p>
          <a:p>
            <a:pPr algn="just"/>
            <a:endParaRPr lang="en-US" sz="1200" u="sng" dirty="0">
              <a:solidFill>
                <a:srgbClr val="0C779D"/>
              </a:solidFill>
            </a:endParaRPr>
          </a:p>
          <a:p>
            <a:pPr algn="just"/>
            <a:r>
              <a:rPr lang="en-US" sz="2000" dirty="0">
                <a:solidFill>
                  <a:srgbClr val="0C779D"/>
                </a:solidFill>
              </a:rPr>
              <a:t>such that the asymptotic behavior, the no-slip boundary conditions are satisfied by construction, leaving (</a:t>
            </a:r>
            <a:r>
              <a:rPr lang="en-US" sz="2000" dirty="0" err="1">
                <a:solidFill>
                  <a:srgbClr val="0C779D"/>
                </a:solidFill>
              </a:rPr>
              <a:t>i</a:t>
            </a:r>
            <a:r>
              <a:rPr lang="en-US" sz="2000" dirty="0">
                <a:solidFill>
                  <a:srgbClr val="0C779D"/>
                </a:solidFill>
              </a:rPr>
              <a:t>) RANS model; and (ii) incompressibility constraints to be imposed. </a:t>
            </a:r>
          </a:p>
          <a:p>
            <a:pPr algn="just"/>
            <a:endParaRPr lang="en-US" sz="900" dirty="0">
              <a:solidFill>
                <a:srgbClr val="0C779D"/>
              </a:solidFill>
            </a:endParaRPr>
          </a:p>
          <a:p>
            <a:pPr algn="just"/>
            <a:r>
              <a:rPr lang="en-US" sz="2000" dirty="0">
                <a:solidFill>
                  <a:srgbClr val="0C779D"/>
                </a:solidFill>
              </a:rPr>
              <a:t>Remark: the incompressibility constraints can be incorporated into the neural ansatz through poloidal-toroidal decomposition </a:t>
            </a:r>
          </a:p>
          <a:p>
            <a:pPr algn="just"/>
            <a:endParaRPr lang="en-US" sz="2000" dirty="0">
              <a:solidFill>
                <a:srgbClr val="0C779D"/>
              </a:solidFill>
            </a:endParaRPr>
          </a:p>
          <a:p>
            <a:pPr algn="just"/>
            <a:endParaRPr lang="en-US" sz="2000" dirty="0">
              <a:solidFill>
                <a:srgbClr val="0C779D"/>
              </a:solidFill>
            </a:endParaRPr>
          </a:p>
          <a:p>
            <a:pPr algn="just"/>
            <a:r>
              <a:rPr lang="en-US" sz="2000" u="sng" dirty="0">
                <a:solidFill>
                  <a:srgbClr val="0C779D"/>
                </a:solidFill>
              </a:rPr>
              <a:t>Loss functions</a:t>
            </a:r>
            <a:r>
              <a:rPr lang="en-US" sz="2000" dirty="0">
                <a:solidFill>
                  <a:srgbClr val="0C779D"/>
                </a:solidFill>
              </a:rPr>
              <a:t> our loss functions consist of </a:t>
            </a:r>
          </a:p>
          <a:p>
            <a:pPr marL="514350" indent="-514350" algn="just">
              <a:buAutoNum type="romanLcParenBoth"/>
            </a:pPr>
            <a:r>
              <a:rPr lang="en-US" sz="2000" dirty="0">
                <a:solidFill>
                  <a:srgbClr val="0C779D"/>
                </a:solidFill>
              </a:rPr>
              <a:t>deviation of the approximated velocity, pressure, and eddy viscosity to reference data; and </a:t>
            </a:r>
          </a:p>
          <a:p>
            <a:pPr marL="514350" indent="-514350" algn="just">
              <a:buAutoNum type="romanLcParenBoth"/>
            </a:pPr>
            <a:r>
              <a:rPr lang="en-US" sz="2000" dirty="0">
                <a:solidFill>
                  <a:srgbClr val="0C779D"/>
                </a:solidFill>
              </a:rPr>
              <a:t>the residue of the incompressibility constraints and RANS model.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192C4-4D84-236A-1359-BA0B163D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366" y="631304"/>
            <a:ext cx="3066117" cy="1379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25636-7DE0-FDA7-40D8-E5823299AC1A}"/>
              </a:ext>
            </a:extLst>
          </p:cNvPr>
          <p:cNvSpPr txBox="1"/>
          <p:nvPr/>
        </p:nvSpPr>
        <p:spPr>
          <a:xfrm>
            <a:off x="8966579" y="585034"/>
            <a:ext cx="150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CFD reference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83FFC5-1AC3-0A80-1966-42D2406D4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749" y="2005894"/>
            <a:ext cx="3232879" cy="16222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696A14-FBD8-FDE2-F71A-59AE9E24E6E7}"/>
              </a:ext>
            </a:extLst>
          </p:cNvPr>
          <p:cNvSpPr txBox="1"/>
          <p:nvPr/>
        </p:nvSpPr>
        <p:spPr>
          <a:xfrm>
            <a:off x="9012129" y="2035492"/>
            <a:ext cx="3066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</a:rPr>
              <a:t>NN parameterization without RANS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FF75DE-C423-D8DD-1D8D-4C07A0A10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35" y="3572235"/>
            <a:ext cx="3232879" cy="16312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BFDC32-C96C-C185-76A5-6694E86F05CC}"/>
              </a:ext>
            </a:extLst>
          </p:cNvPr>
          <p:cNvSpPr txBox="1"/>
          <p:nvPr/>
        </p:nvSpPr>
        <p:spPr>
          <a:xfrm>
            <a:off x="9021516" y="3611082"/>
            <a:ext cx="3066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</a:rPr>
              <a:t>NN parameterization with RANS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F6CDBD-AA4D-31CA-B060-415296DC4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635" y="5174776"/>
            <a:ext cx="3232879" cy="16458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ADED50-AF0D-555F-0D0A-C2D8CE66D104}"/>
              </a:ext>
            </a:extLst>
          </p:cNvPr>
          <p:cNvSpPr txBox="1"/>
          <p:nvPr/>
        </p:nvSpPr>
        <p:spPr>
          <a:xfrm>
            <a:off x="9021516" y="5221551"/>
            <a:ext cx="30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1200" dirty="0">
                <a:solidFill>
                  <a:schemeClr val="bg1"/>
                </a:solidFill>
              </a:rPr>
              <a:t>NN parameterization with RANS, the velocity are expressed using poloidal and toroidal functions such that the velocity field is divergence free by construction.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2AF90FC-8901-C0BB-BAF5-855BE1621CC9}"/>
              </a:ext>
            </a:extLst>
          </p:cNvPr>
          <p:cNvGrpSpPr/>
          <p:nvPr/>
        </p:nvGrpSpPr>
        <p:grpSpPr>
          <a:xfrm>
            <a:off x="1362503" y="1507335"/>
            <a:ext cx="6271944" cy="1671868"/>
            <a:chOff x="679155" y="1766065"/>
            <a:chExt cx="6271944" cy="167186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6E552B2-7871-D83B-F42E-66AD1B847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1203" y="2747157"/>
              <a:ext cx="4507848" cy="69077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990A584-507A-38E7-A822-F6F562CFB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9155" y="1766065"/>
              <a:ext cx="6271944" cy="47880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5F3C96-9A85-11F2-8549-FC37D0C6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4132" y="2325662"/>
              <a:ext cx="4661991" cy="421495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8F90DBA-7711-27BB-2F3B-578DBA3891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8263" y="4871864"/>
            <a:ext cx="5160423" cy="4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42518-4B03-42E1-BD48-5F3D74EEFCAB}"/>
              </a:ext>
            </a:extLst>
          </p:cNvPr>
          <p:cNvSpPr txBox="1"/>
          <p:nvPr/>
        </p:nvSpPr>
        <p:spPr>
          <a:xfrm>
            <a:off x="0" y="0"/>
            <a:ext cx="3706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C779D"/>
                </a:solidFill>
                <a:latin typeface="+mj-lt"/>
                <a:ea typeface="+mj-ea"/>
                <a:cs typeface="+mj-cs"/>
              </a:rPr>
              <a:t>Surrogate model (demo)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654D05-15F3-441E-A7D9-2027955A53D7}"/>
              </a:ext>
            </a:extLst>
          </p:cNvPr>
          <p:cNvCxnSpPr/>
          <p:nvPr/>
        </p:nvCxnSpPr>
        <p:spPr>
          <a:xfrm>
            <a:off x="0" y="607741"/>
            <a:ext cx="12192000" cy="0"/>
          </a:xfrm>
          <a:prstGeom prst="line">
            <a:avLst/>
          </a:prstGeom>
          <a:ln w="38100">
            <a:solidFill>
              <a:srgbClr val="0C77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3">
            <a:extLst>
              <a:ext uri="{FF2B5EF4-FFF2-40B4-BE49-F238E27FC236}">
                <a16:creationId xmlns:a16="http://schemas.microsoft.com/office/drawing/2014/main" id="{AAFDE85F-B58E-46DF-AD57-31E715A7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975" y="82431"/>
            <a:ext cx="2743200" cy="365125"/>
          </a:xfrm>
        </p:spPr>
        <p:txBody>
          <a:bodyPr/>
          <a:lstStyle/>
          <a:p>
            <a:r>
              <a:rPr lang="en-GB" dirty="0"/>
              <a:t>8/9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5B0736-0D38-C608-FEEC-6303342E288D}"/>
                  </a:ext>
                </a:extLst>
              </p:cNvPr>
              <p:cNvSpPr txBox="1"/>
              <p:nvPr/>
            </p:nvSpPr>
            <p:spPr>
              <a:xfrm>
                <a:off x="1" y="727880"/>
                <a:ext cx="1212596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000" b="1" dirty="0">
                    <a:solidFill>
                      <a:srgbClr val="0C779D"/>
                    </a:solidFill>
                  </a:rPr>
                  <a:t>Problem setup </a:t>
                </a:r>
              </a:p>
              <a:p>
                <a:pPr algn="just"/>
                <a:r>
                  <a:rPr lang="en-US" altLang="zh-CN" sz="2000" dirty="0">
                    <a:solidFill>
                      <a:srgbClr val="0C779D"/>
                    </a:solidFill>
                  </a:rPr>
                  <a:t>We consider the flow past a cylinder and a sphere, the boundary condition in the far-field is given by a logarithmic wind profile characterized by the magnitude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altLang="zh-CN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zh-CN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SG" altLang="zh-CN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SG" sz="2000" dirty="0">
                    <a:solidFill>
                      <a:srgbClr val="0C779D"/>
                    </a:solidFill>
                  </a:rPr>
                  <a:t> and the orientation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SG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SG" sz="2000" dirty="0">
                    <a:solidFill>
                      <a:srgbClr val="0C779D"/>
                    </a:solidFill>
                  </a:rPr>
                  <a:t> of the wind. Given the symmetry of the geometries, we run 8 independent simulation with fixed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altLang="zh-CN" sz="2000" i="1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zh-CN" sz="2000" i="1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SG" altLang="zh-CN" sz="2000" i="1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SG" sz="2000" dirty="0">
                    <a:solidFill>
                      <a:srgbClr val="0C779D"/>
                    </a:solidFill>
                  </a:rPr>
                  <a:t> and various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i="1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i="1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SG" sz="2000" i="1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SG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∈[90, 270]</m:t>
                    </m:r>
                  </m:oMath>
                </a14:m>
                <a:r>
                  <a:rPr lang="en-SG" sz="2000" dirty="0">
                    <a:solidFill>
                      <a:srgbClr val="0C779D"/>
                    </a:solidFill>
                  </a:rPr>
                  <a:t> degrees. We reserve the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SG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SG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=135</m:t>
                    </m:r>
                  </m:oMath>
                </a14:m>
                <a:r>
                  <a:rPr lang="en-SG" sz="2000" dirty="0">
                    <a:solidFill>
                      <a:srgbClr val="0C779D"/>
                    </a:solidFill>
                  </a:rPr>
                  <a:t> degrees as our testing dataset.  </a:t>
                </a:r>
              </a:p>
              <a:p>
                <a:pPr algn="just"/>
                <a:endParaRPr lang="en-SG" sz="2000" dirty="0">
                  <a:solidFill>
                    <a:srgbClr val="0C779D"/>
                  </a:solidFill>
                </a:endParaRPr>
              </a:p>
              <a:p>
                <a:pPr algn="just"/>
                <a:r>
                  <a:rPr lang="en-SG" sz="2000" b="1" dirty="0">
                    <a:solidFill>
                      <a:srgbClr val="0C779D"/>
                    </a:solidFill>
                  </a:rPr>
                  <a:t>Objective</a:t>
                </a:r>
                <a:r>
                  <a:rPr lang="en-SG" sz="2000" dirty="0">
                    <a:solidFill>
                      <a:srgbClr val="0C779D"/>
                    </a:solidFill>
                  </a:rPr>
                  <a:t>: To obtain a surrogate model that generates the desired wind field for any given values of </a:t>
                </a:r>
                <a14:m>
                  <m:oMath xmlns:m="http://schemas.openxmlformats.org/officeDocument/2006/math">
                    <m:r>
                      <a:rPr lang="en-SG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G" altLang="zh-CN" sz="2000" i="1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zh-CN" sz="2000" i="1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SG" altLang="zh-CN" sz="2000" i="1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SG" altLang="zh-CN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SG" altLang="zh-CN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altLang="zh-CN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SG" altLang="zh-CN" sz="2000" b="0" i="1" smtClean="0">
                            <a:solidFill>
                              <a:srgbClr val="0C779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SG" sz="2000" b="0" i="1" smtClean="0">
                        <a:solidFill>
                          <a:srgbClr val="0C779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000" dirty="0">
                    <a:solidFill>
                      <a:srgbClr val="0C779D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5B0736-0D38-C608-FEEC-6303342E2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727880"/>
                <a:ext cx="12125960" cy="2246769"/>
              </a:xfrm>
              <a:prstGeom prst="rect">
                <a:avLst/>
              </a:prstGeom>
              <a:blipFill>
                <a:blip r:embed="rId3"/>
                <a:stretch>
                  <a:fillRect l="-503" t="-1355" r="-503" b="-37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290B01E-6F70-4E94-2519-3C2EC6E41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148" y="3476691"/>
            <a:ext cx="8351773" cy="3111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E4DDB2-FC31-FF13-CC04-0EB8E8D94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86" y="3849088"/>
            <a:ext cx="1625786" cy="25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95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4404</TotalTime>
  <Words>973</Words>
  <Application>Microsoft Macintosh PowerPoint</Application>
  <PresentationFormat>Widescreen</PresentationFormat>
  <Paragraphs>195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 wang</dc:creator>
  <cp:lastModifiedBy>Claude Guet (Prof)</cp:lastModifiedBy>
  <cp:revision>144</cp:revision>
  <dcterms:created xsi:type="dcterms:W3CDTF">2019-10-21T07:26:23Z</dcterms:created>
  <dcterms:modified xsi:type="dcterms:W3CDTF">2022-06-13T05:19:13Z</dcterms:modified>
</cp:coreProperties>
</file>